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9"/>
  </p:notesMasterIdLst>
  <p:sldIdLst>
    <p:sldId id="256" r:id="rId2"/>
    <p:sldId id="295" r:id="rId3"/>
    <p:sldId id="335" r:id="rId4"/>
    <p:sldId id="332" r:id="rId5"/>
    <p:sldId id="296" r:id="rId6"/>
    <p:sldId id="339" r:id="rId7"/>
    <p:sldId id="261" r:id="rId8"/>
    <p:sldId id="365" r:id="rId9"/>
    <p:sldId id="333" r:id="rId10"/>
    <p:sldId id="289" r:id="rId11"/>
    <p:sldId id="308" r:id="rId12"/>
    <p:sldId id="336" r:id="rId13"/>
    <p:sldId id="337" r:id="rId14"/>
    <p:sldId id="338" r:id="rId15"/>
    <p:sldId id="340" r:id="rId16"/>
    <p:sldId id="342" r:id="rId17"/>
    <p:sldId id="341" r:id="rId18"/>
    <p:sldId id="343" r:id="rId19"/>
    <p:sldId id="344" r:id="rId20"/>
    <p:sldId id="345" r:id="rId21"/>
    <p:sldId id="347" r:id="rId22"/>
    <p:sldId id="346" r:id="rId23"/>
    <p:sldId id="348" r:id="rId24"/>
    <p:sldId id="349" r:id="rId25"/>
    <p:sldId id="359" r:id="rId26"/>
    <p:sldId id="362" r:id="rId27"/>
    <p:sldId id="350" r:id="rId28"/>
    <p:sldId id="351" r:id="rId29"/>
    <p:sldId id="352" r:id="rId30"/>
    <p:sldId id="353" r:id="rId31"/>
    <p:sldId id="354" r:id="rId32"/>
    <p:sldId id="357" r:id="rId33"/>
    <p:sldId id="355" r:id="rId34"/>
    <p:sldId id="356" r:id="rId35"/>
    <p:sldId id="358" r:id="rId36"/>
    <p:sldId id="381" r:id="rId37"/>
    <p:sldId id="292" r:id="rId38"/>
    <p:sldId id="361" r:id="rId39"/>
    <p:sldId id="363" r:id="rId40"/>
    <p:sldId id="366" r:id="rId41"/>
    <p:sldId id="367" r:id="rId42"/>
    <p:sldId id="368" r:id="rId43"/>
    <p:sldId id="369" r:id="rId44"/>
    <p:sldId id="300" r:id="rId45"/>
    <p:sldId id="373" r:id="rId46"/>
    <p:sldId id="371" r:id="rId47"/>
    <p:sldId id="374" r:id="rId48"/>
    <p:sldId id="375" r:id="rId49"/>
    <p:sldId id="376" r:id="rId50"/>
    <p:sldId id="377" r:id="rId51"/>
    <p:sldId id="378" r:id="rId52"/>
    <p:sldId id="360" r:id="rId53"/>
    <p:sldId id="379" r:id="rId54"/>
    <p:sldId id="326" r:id="rId55"/>
    <p:sldId id="330" r:id="rId56"/>
    <p:sldId id="298" r:id="rId57"/>
    <p:sldId id="310" r:id="rId58"/>
  </p:sldIdLst>
  <p:sldSz cx="12192000" cy="6858000"/>
  <p:notesSz cx="6858000" cy="9144000"/>
  <p:embeddedFontLs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Calibri Light" panose="020F0302020204030204" pitchFamily="34" charset="0"/>
      <p:regular r:id="rId64"/>
      <p:italic r:id="rId65"/>
    </p:embeddedFont>
    <p:embeddedFont>
      <p:font typeface="Fira Code" panose="020B0809050000020004" pitchFamily="49" charset="0"/>
      <p:regular r:id="rId66"/>
      <p:bold r:id="rId67"/>
    </p:embeddedFont>
    <p:embeddedFont>
      <p:font typeface="Fira Sans" panose="020B0503050000020004" pitchFamily="34" charset="0"/>
      <p:regular r:id="rId68"/>
      <p:bold r:id="rId69"/>
      <p:italic r:id="rId70"/>
      <p:boldItalic r:id="rId71"/>
    </p:embeddedFont>
  </p:embeddedFontLst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38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23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8720E9D-5A17-E6F6-F7D4-4853160EB640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89275F-775A-151F-3372-A852BD77E0FC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5E4F288A-A6E3-41AC-A051-0411F84CEBE4}" type="datetime1">
              <a:rPr lang="en-GB"/>
              <a:pPr lvl="0"/>
              <a:t>24/05/2022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6625D9C-4EC7-39F6-377B-CCB2351BA8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8E76549-C005-277E-369C-85D5885CD23C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4C6C-5249-6DD5-4C5F-42AE6887278A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436A15-87E8-3ED9-23B8-FB33F0C8A13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C3FB279-1B5C-4A66-8BA6-C67245220E9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239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https://carbon.now.sh/?bg=rgba%28255%2C255%2C255%2C0%29&amp;t=vscode&amp;wt=none&amp;l=auto&amp;width=680&amp;ds=true&amp;dsyoff=13px&amp;dsblur=33px&amp;wc=false&amp;wa=true&amp;pv=79px&amp;ph=76px&amp;ln=false&amp;fl=1&amp;fm=Fira+Code&amp;fs=14px&amp;lh=133%25&amp;si=false&amp;es=2x&amp;wm=false&amp;code=child_a%2520%253C-%2520function%28sand%29%2520sand%2520%252B%2520runif%281%252C%25200%252C%25200.1%29%250Achild_b%2520%253C-%2520function%28sand%29%2520if%2520%28sand%2520%253E%25200.95%29%2520runif%281%252C%25200.05%252C%25200.2%29%2520else%2520sand%250A%250Asand_vec%2520%253C-%2520numeric%28100%29%250Asand_vec%255B1%255D%2520%253C-%25200.5%250Afor%2520%28i%2520in%25202%253A100%29%2520%257B%250A%2520%2520sand_vec%255Bi%255D%2520%253C-%2520child_a%28sand_vec%255Bi-1%255D%29%250A%2520%2520sand_vec%255Bi%255D%2520%253C-%2520child_b%28sand_vec%255Bi%255D%29%250A%257D%250Aplot%28sand_vec%252C%2520type%2520%253D%2520%2522l%2522%29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C3FB279-1B5C-4A66-8BA6-C67245220E9A}" type="slidenum">
              <a:rPr lang="en-NL" smtClean="0"/>
              <a:t>19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38289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Other extensions such as how far can people move, depending on group membership, much </a:t>
            </a:r>
            <a:r>
              <a:rPr lang="en-GB" dirty="0" err="1"/>
              <a:t>much</a:t>
            </a:r>
            <a:r>
              <a:rPr lang="en-GB" dirty="0"/>
              <a:t> more.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C3FB279-1B5C-4A66-8BA6-C67245220E9A}" type="slidenum">
              <a:rPr lang="en-NL" smtClean="0"/>
              <a:t>39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18261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Other extensions such as how far can people move, depending on group membership, much </a:t>
            </a:r>
            <a:r>
              <a:rPr lang="en-GB" dirty="0" err="1"/>
              <a:t>much</a:t>
            </a:r>
            <a:r>
              <a:rPr lang="en-GB" dirty="0"/>
              <a:t> more.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C3FB279-1B5C-4A66-8BA6-C67245220E9A}" type="slidenum">
              <a:rPr lang="en-NL" smtClean="0"/>
              <a:t>40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96800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https://carbon.now.sh/?bg=rgba%28255%2C255%2C255%2C0%29&amp;t=vscode&amp;wt=none&amp;l=r&amp;width=680&amp;ds=true&amp;dsyoff=13px&amp;dsblur=33px&amp;wc=false&amp;wa=true&amp;pv=79px&amp;ph=76px&amp;ln=false&amp;fl=1&amp;fm=Fira+Code&amp;fs=14px&amp;lh=133%25&amp;si=false&amp;es=2x&amp;wm=false&amp;code=sourceCpp%28%2522my_cpp_function.cpp%2522%29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C3FB279-1B5C-4A66-8BA6-C67245220E9A}" type="slidenum">
              <a:rPr lang="en-NL" smtClean="0"/>
              <a:t>43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78130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https://carbon.now.sh/?</a:t>
            </a:r>
            <a:r>
              <a:rPr lang="en-US" dirty="0" err="1">
                <a:effectLst/>
              </a:rPr>
              <a:t>bg</a:t>
            </a:r>
            <a:r>
              <a:rPr lang="en-US" dirty="0">
                <a:effectLst/>
              </a:rPr>
              <a:t>=rgba%28255%2C255%2C255%2C0%29&amp;t=</a:t>
            </a:r>
            <a:r>
              <a:rPr lang="en-US" dirty="0" err="1">
                <a:effectLst/>
              </a:rPr>
              <a:t>vscode&amp;wt</a:t>
            </a:r>
            <a:r>
              <a:rPr lang="en-US" dirty="0">
                <a:effectLst/>
              </a:rPr>
              <a:t>=</a:t>
            </a:r>
            <a:r>
              <a:rPr lang="en-US" dirty="0" err="1">
                <a:effectLst/>
              </a:rPr>
              <a:t>none&amp;l</a:t>
            </a:r>
            <a:r>
              <a:rPr lang="en-US" dirty="0">
                <a:effectLst/>
              </a:rPr>
              <a:t>=</a:t>
            </a:r>
            <a:r>
              <a:rPr lang="en-US" dirty="0" err="1">
                <a:effectLst/>
              </a:rPr>
              <a:t>r&amp;width</a:t>
            </a:r>
            <a:r>
              <a:rPr lang="en-US" dirty="0">
                <a:effectLst/>
              </a:rPr>
              <a:t>=680&amp;ds=</a:t>
            </a:r>
            <a:r>
              <a:rPr lang="en-US" dirty="0" err="1">
                <a:effectLst/>
              </a:rPr>
              <a:t>true&amp;dsyoff</a:t>
            </a:r>
            <a:r>
              <a:rPr lang="en-US" dirty="0">
                <a:effectLst/>
              </a:rPr>
              <a:t>=13px&amp;dsblur=33px&amp;wc=</a:t>
            </a:r>
            <a:r>
              <a:rPr lang="en-US" dirty="0" err="1">
                <a:effectLst/>
              </a:rPr>
              <a:t>false&amp;wa</a:t>
            </a:r>
            <a:r>
              <a:rPr lang="en-US" dirty="0">
                <a:effectLst/>
              </a:rPr>
              <a:t>=</a:t>
            </a:r>
            <a:r>
              <a:rPr lang="en-US" dirty="0" err="1">
                <a:effectLst/>
              </a:rPr>
              <a:t>true&amp;pv</a:t>
            </a:r>
            <a:r>
              <a:rPr lang="en-US" dirty="0">
                <a:effectLst/>
              </a:rPr>
              <a:t>=79px&amp;ph=76px&amp;ln=</a:t>
            </a:r>
            <a:r>
              <a:rPr lang="en-US" dirty="0" err="1">
                <a:effectLst/>
              </a:rPr>
              <a:t>false&amp;fl</a:t>
            </a:r>
            <a:r>
              <a:rPr lang="en-US" dirty="0">
                <a:effectLst/>
              </a:rPr>
              <a:t>=1&amp;fm=</a:t>
            </a:r>
            <a:r>
              <a:rPr lang="en-US" dirty="0" err="1">
                <a:effectLst/>
              </a:rPr>
              <a:t>Fira+Code&amp;fs</a:t>
            </a:r>
            <a:r>
              <a:rPr lang="en-US" dirty="0">
                <a:effectLst/>
              </a:rPr>
              <a:t>=14px&amp;lh=133%25&amp;si=</a:t>
            </a:r>
            <a:r>
              <a:rPr lang="en-US" dirty="0" err="1">
                <a:effectLst/>
              </a:rPr>
              <a:t>false&amp;es</a:t>
            </a:r>
            <a:r>
              <a:rPr lang="en-US" dirty="0">
                <a:effectLst/>
              </a:rPr>
              <a:t>=2x&amp;wm=</a:t>
            </a:r>
            <a:r>
              <a:rPr lang="en-US" dirty="0" err="1">
                <a:effectLst/>
              </a:rPr>
              <a:t>false&amp;code</a:t>
            </a:r>
            <a:r>
              <a:rPr lang="en-US" dirty="0">
                <a:effectLst/>
              </a:rPr>
              <a:t>=%2523%2520A%2520tibble%253A%25202%2520x%252013%250A%2520%2520expression%2520%2520%2520%2520%2520%2520min%2520%2520median%2520%2560itr%252Fsec%2560%2520mem_alloc%2520%2560gc%252Fsec%2560%2520n_itr%2520%2520n_gc%2520total_time%2520result%250A%2520%2520%253Cbch%253Aexpr%253E%2520%253Cbch%253Atm%253E%2520%253Cbch%253At%253E%2520%2520%2520%2520%2520%253Cdbl%253E%2520%253Cbch%253Abyt%253E%2520%2520%2520%2520%253Cdbl%253E%2520%253Cint%253E%2520%253Cdbl%253E%2520%2520%2520%253Cbch%253Atm%253E%2520%253Clist%253E%250A1%2520r%2520%2520%2520%2520%2520%2520%2520%2520%2520%2520%2520724.2ms%2520724.2ms%2520%2520%2520%2520%2520%25201.38%2520%2520%2520%25204.76MB%2520%2520%2520%2520%25205.52%2520%2520%2520%2520%25201%2520%2520%2520%2520%25204%2520%2520%2520%2520%2520%2520724ms%2520%253CNULL%253E%250A2%2520cpp%2520%2520%2520%2520%2520%2520%2520%2520%2520%252065.6ms%2520%252071.2ms%2520%2520%2520%2520%252013.8%2520%2520%2520%252041.42MB%2520%2520%2520%252011.9%2520%2520%2520%2520%2520%25207%2520%2520%2520%2520%25206%2520%2520%2520%2520%2520%2520506ms%2520%253CNULL%253E%250A%2523%2520...%2520with%25203%2520more%2520variables%253A%2520memory%2520%253Clist%253E%252C%2520time%2520%253Clist%253E%252C%2520gc%2520%253Clist%253E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C3FB279-1B5C-4A66-8BA6-C67245220E9A}" type="slidenum">
              <a:rPr lang="en-NL" smtClean="0"/>
              <a:t>45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4435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arbon.now.sh/?bg=rgba%28255%2C255%2C255%2C0%29&amp;t=vscode&amp;wt=none&amp;l=r&amp;width=680&amp;ds=true&amp;dsyoff=13px&amp;dsblur=33px&amp;wc=false&amp;wa=true&amp;pv=79px&amp;ph=76px&amp;ln=false&amp;fl=1&amp;fm=Fira+Code&amp;fs=14px&amp;lh=133%25&amp;si=false&amp;es=2x&amp;wm=false&amp;code=library%28parallel%29%250A%250A%2523%2520create%2520a%2520function%2520to%2520run%2520in%2520parallel%250Amy_func%2520%253C-%2520function%28i%29%2520sprintf%28%2522this%2520is%2520iteration%2520%2525i%2522%252C%2520i%29%250A%250A%2523%2520instantiate%25208%2520workers%250Aclus%2520%253C-%2520makeCluster%288%29%250A%250A%2523%2520run%2520the%2520function%2520for%2520iteration%25201%253A100%250AparSapply%28clus%252C%25201%253A100%252C%2520my_func%29%250A%250A%2523%2520stop%2520the%2520workers%2520%28we%27re%2520done%2520with%2520them%2520now%29%250AstopCluster%28clus%29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C3FB279-1B5C-4A66-8BA6-C67245220E9A}" type="slidenum">
              <a:rPr lang="en-NL" smtClean="0"/>
              <a:t>48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29557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https://carbon.now.sh/?</a:t>
            </a:r>
            <a:r>
              <a:rPr lang="en-US" dirty="0" err="1">
                <a:effectLst/>
              </a:rPr>
              <a:t>bg</a:t>
            </a:r>
            <a:r>
              <a:rPr lang="en-US" dirty="0">
                <a:effectLst/>
              </a:rPr>
              <a:t>=rgba%28255%2C255%2C255%2C0%29&amp;t=</a:t>
            </a:r>
            <a:r>
              <a:rPr lang="en-US" dirty="0" err="1">
                <a:effectLst/>
              </a:rPr>
              <a:t>vscode&amp;wt</a:t>
            </a:r>
            <a:r>
              <a:rPr lang="en-US" dirty="0">
                <a:effectLst/>
              </a:rPr>
              <a:t>=</a:t>
            </a:r>
            <a:r>
              <a:rPr lang="en-US" dirty="0" err="1">
                <a:effectLst/>
              </a:rPr>
              <a:t>none&amp;l</a:t>
            </a:r>
            <a:r>
              <a:rPr lang="en-US" dirty="0">
                <a:effectLst/>
              </a:rPr>
              <a:t>=</a:t>
            </a:r>
            <a:r>
              <a:rPr lang="en-US" dirty="0" err="1">
                <a:effectLst/>
              </a:rPr>
              <a:t>r&amp;width</a:t>
            </a:r>
            <a:r>
              <a:rPr lang="en-US" dirty="0">
                <a:effectLst/>
              </a:rPr>
              <a:t>=680&amp;ds=</a:t>
            </a:r>
            <a:r>
              <a:rPr lang="en-US" dirty="0" err="1">
                <a:effectLst/>
              </a:rPr>
              <a:t>true&amp;dsyoff</a:t>
            </a:r>
            <a:r>
              <a:rPr lang="en-US" dirty="0">
                <a:effectLst/>
              </a:rPr>
              <a:t>=13px&amp;dsblur=33px&amp;wc=</a:t>
            </a:r>
            <a:r>
              <a:rPr lang="en-US" dirty="0" err="1">
                <a:effectLst/>
              </a:rPr>
              <a:t>false&amp;wa</a:t>
            </a:r>
            <a:r>
              <a:rPr lang="en-US" dirty="0">
                <a:effectLst/>
              </a:rPr>
              <a:t>=</a:t>
            </a:r>
            <a:r>
              <a:rPr lang="en-US" dirty="0" err="1">
                <a:effectLst/>
              </a:rPr>
              <a:t>true&amp;pv</a:t>
            </a:r>
            <a:r>
              <a:rPr lang="en-US" dirty="0">
                <a:effectLst/>
              </a:rPr>
              <a:t>=79px&amp;ph=76px&amp;ln=</a:t>
            </a:r>
            <a:r>
              <a:rPr lang="en-US" dirty="0" err="1">
                <a:effectLst/>
              </a:rPr>
              <a:t>false&amp;fl</a:t>
            </a:r>
            <a:r>
              <a:rPr lang="en-US" dirty="0">
                <a:effectLst/>
              </a:rPr>
              <a:t>=1&amp;fm=</a:t>
            </a:r>
            <a:r>
              <a:rPr lang="en-US" dirty="0" err="1">
                <a:effectLst/>
              </a:rPr>
              <a:t>Fira+Code&amp;fs</a:t>
            </a:r>
            <a:r>
              <a:rPr lang="en-US" dirty="0">
                <a:effectLst/>
              </a:rPr>
              <a:t>=14px&amp;lh=133%25&amp;si=</a:t>
            </a:r>
            <a:r>
              <a:rPr lang="en-US" dirty="0" err="1">
                <a:effectLst/>
              </a:rPr>
              <a:t>false&amp;es</a:t>
            </a:r>
            <a:r>
              <a:rPr lang="en-US" dirty="0">
                <a:effectLst/>
              </a:rPr>
              <a:t>=2x&amp;wm=</a:t>
            </a:r>
            <a:r>
              <a:rPr lang="en-US" dirty="0" err="1">
                <a:effectLst/>
              </a:rPr>
              <a:t>false&amp;code</a:t>
            </a:r>
            <a:r>
              <a:rPr lang="en-US" dirty="0">
                <a:effectLst/>
              </a:rPr>
              <a:t>=library%28parallel%29%250A%250A%2523%2520create%2520a%2520function%2520to%2520run%2520in%2520parallel%250Amy_func%2520%253C-%2520function%28i%29%2520sprintf%28%2522this%2520is%2520iteration%2520%2525i%2522%252C%2520i%29%250A%250A%2523%2520instantiate%25208%2520workers%250Aclus%2520%253C-%2520makeCluster%288%29%250A%250A%2523%2520run%2520the%2520function%2520for%2520iteration%25201%253A100%250AparSapply%28clus%252C%25201%253A100%252C%2520my_func%29%250A%250A%2523%253E%2520%2520%255B1%255D%2520%2522this%2520is%2520iteration%25201%2522%2520%2520%2520%2522this%2520is%2520iteration%25202%2522%2520%2520%2520%2522this%2520is%2520iteration%25203%2522%2520%2520%250A%2523%253E%2520%2520%255B4%255D%2520%2522this%2520is%2520iteration%25204%2522%2520%2520%2520%2522this%2520is%2520iteration%25205%2522%2520%2520%2520%2522this%2520is%2520iteration%25206%2522%2520%2520%250A%2523%253E%2520%2520%255B7%255D%2520%2522this%2520is%2520iteration%25207%2522%2520%2520%2520%2522this%2520is%2520iteration%25208%2522%2520%2520%2520%2522this%2520is%2520iteration%25209%2522%2520%2520%250A%2523%253E%2520%255B10%255D%2520%2522this%2520is%2520iteration%252010%2522%2520%2520%2522this%2520is%2520iteration%252011%2522%2520%2520%2522this%2520is%2520iteration%252012%2522%2520%250A%2523%253E%2520%255B13%255D%2520%2522this%2520is%2520iteration%252013%2522%2520%2520%2522this%2520is%2520iteration%252014%2522%2520%2520%2522this%2520is%2520iteration%252015%2522%2520%250A%2523%253E%2520%255B16%255D%2520%2522this%2520is%2520iteration%252016%2522%2520%2520%2522this%2520is%2520iteration%252017%2522%2520%2520%2522this%2520is%2520iteration%252018%2522%2520%250A%2523%253E%2520%255B19%255D%2520%2522this%2520is%2520iteration%252019%2522%2520%2520%2522this%2520is%2520iteration%252020%2522%2520%2520%2522this%2520is%2520iteration%252021%2522%2520%250A%2523%253E%2520...%250A%250A%2523%2520stop%2520the%2520workers%2520%28we%27re%2520done%2520with%2520them%2520now%29%250AstopCluster%28clus%29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C3FB279-1B5C-4A66-8BA6-C67245220E9A}" type="slidenum">
              <a:rPr lang="en-NL" smtClean="0"/>
              <a:t>49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67436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Micro behaviour leads to macro phenomena. Might be interested in distribution of speed of bucket filling, or in distribution of maximum of bucket, or in time to half-full, or 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C3FB279-1B5C-4A66-8BA6-C67245220E9A}" type="slidenum">
              <a:rPr lang="en-NL" smtClean="0"/>
              <a:t>20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85067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https://carbon.now.sh/?bg=rgba%28255%2C255%2C255%2C0%29&amp;t=vscode&amp;wt=none&amp;l=r&amp;width=680&amp;ds=true&amp;dsyoff=13px&amp;dsblur=33px&amp;wc=false&amp;wa=true&amp;pv=79px&amp;ph=76px&amp;ln=false&amp;fl=1&amp;fm=Fira+Code&amp;fs=14px&amp;lh=133%25&amp;si=false&amp;es=2x&amp;wm=false&amp;code=%2523%2520in-group%2520preference%250ABa%2520%253C-%25200.5%250A%250A%2523%2520initialize%2520population%250Apop%2520%253C-%2520init_population%28c%280.5%252C%25200.5%29%29%250A%250A%2523%2520occupation%2520matrix%250AM%2520%253C-%2520matrix%28data%2520%253D%2520pop%252C%2520nrow%2520%253D%2520N%29%250A%250A%2523%2520happiness%2520matrix%250AH%2520%253C-%2520matrix%28data%2520%253D%2520FALSE%252C%2520nrow%2520%253D%2520N%252C%2520ncol%2520%253D%2520N%29%250A%250A%2523%2520run%2520for%252050%2520iterations%250Afor%2520%28i%2520in%25201%253A50%29%2520%257B%250A%2520%2520H%2520%253C-%2520compute_happiness%28M%252C%2520Ba%29%250A%2520%2520M%2520%253C-%2520move_agents%28M%252C%2520H%29%250A%257D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C3FB279-1B5C-4A66-8BA6-C67245220E9A}" type="slidenum">
              <a:rPr lang="en-NL" smtClean="0"/>
              <a:t>26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20275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init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C3FB279-1B5C-4A66-8BA6-C67245220E9A}" type="slidenum">
              <a:rPr lang="en-NL" smtClean="0"/>
              <a:t>27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74908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C3FB279-1B5C-4A66-8BA6-C67245220E9A}" type="slidenum">
              <a:rPr lang="en-NL" smtClean="0"/>
              <a:t>28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91244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9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C3FB279-1B5C-4A66-8BA6-C67245220E9A}" type="slidenum">
              <a:rPr lang="en-NL" smtClean="0"/>
              <a:t>29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3999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20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C3FB279-1B5C-4A66-8BA6-C67245220E9A}" type="slidenum">
              <a:rPr lang="en-NL" smtClean="0"/>
              <a:t>30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23237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50 </a:t>
            </a:r>
            <a:r>
              <a:rPr lang="en-GB" dirty="0" err="1"/>
              <a:t>iters</a:t>
            </a:r>
            <a:endParaRPr lang="en-GB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C3FB279-1B5C-4A66-8BA6-C67245220E9A}" type="slidenum">
              <a:rPr lang="en-NL" smtClean="0"/>
              <a:t>31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14155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Other extensions such as how far can people move, depending on group membership, much </a:t>
            </a:r>
            <a:r>
              <a:rPr lang="en-GB" dirty="0" err="1"/>
              <a:t>much</a:t>
            </a:r>
            <a:r>
              <a:rPr lang="en-GB" dirty="0"/>
              <a:t> more.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C3FB279-1B5C-4A66-8BA6-C67245220E9A}" type="slidenum">
              <a:rPr lang="en-NL" smtClean="0"/>
              <a:t>35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14102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3B8D-4CB2-AB28-70B5-48A1D89DB6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77B791-D58F-7EDD-BEE6-47A0572CADF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309E9-D28B-FB9E-3F38-4D6A40DCE14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0D0F563-FC19-4F32-AEF6-1F1DD9A26D94}" type="datetime1">
              <a:rPr lang="en-GB"/>
              <a:pPr lvl="0"/>
              <a:t>24/05/2022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DBF13-803F-BFC4-50E9-497AC8D544B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83498-7FC9-60A6-DB91-8C655855302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FFF2C53-DD1B-4575-92CD-0FBE95EA603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98745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4BEFF-CE78-57AD-7A54-BC9FD1D7C64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63775A-3208-4249-3F7B-18F077D1509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7CF8C-722F-1ACE-7C84-1FF331C170E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7CE4236-54B9-48EA-85DF-EAA8081FF5D6}" type="datetime1">
              <a:rPr lang="en-GB"/>
              <a:pPr lvl="0"/>
              <a:t>24/05/2022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3E22C-3AC8-B306-1279-B9765301417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F1D3D-56ED-9F0D-6865-900F419284E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0FE1EEF-7CF2-4079-BA3A-7CA8F943234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943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2CC0D4-2889-AFCB-C276-D1DB018FEBE7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4FE2B-99FC-8015-31A8-D6A8E208CC98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D4CB77-4E35-ACD6-F8DA-D326A8F7DEC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B804053-0255-486B-B0F0-0F7C86CBDEA7}" type="datetime1">
              <a:rPr lang="en-GB"/>
              <a:pPr lvl="0"/>
              <a:t>24/05/2022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31149-6122-85D0-09BC-2F98B36C5A8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490EC-808C-2A68-A30F-6604459E7D5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45D5142-FACB-4917-9174-4ACDD7AAD16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2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18AD-A755-6F8C-82CF-387B6E637B2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EA4D7-48BA-A49A-53BA-CB6734FD884E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1E841-80FB-E6A4-ACEA-B3442E65769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3827D9B-3E0E-449F-A946-F3491C9D9D39}" type="datetime1">
              <a:rPr lang="en-GB"/>
              <a:pPr lvl="0"/>
              <a:t>24/05/2022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331E1-0872-79B3-755F-55ACEA30DA2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A18B4-C52A-218B-1086-DAD3B1E41E3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096F9E5-FF41-436D-8612-1DF70D6CA4D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729471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9ACCD-A012-D50A-0DC5-CBFF057107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F1EBAF-085F-9AC4-E67C-B58D9C5B2F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7435FC-8351-355F-FBCE-67702D40A35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3090247-1E8C-48C1-BE5B-ABCCB499B70C}" type="datetime1">
              <a:rPr lang="en-GB"/>
              <a:pPr lvl="0"/>
              <a:t>24/05/2022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5677E-7FA0-D547-C091-61697E0C277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C78AD-B104-6025-AFB5-79C9E869F08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B2A13B8-9B76-44E2-8214-CE6A4416F1A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312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D81F9-C44F-0E7E-6414-0C7011AFBE2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D2F2F-92F1-E94D-90CD-2D580DF69DE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795AC8-2187-2BCE-28CA-922AEE46F64B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6E1C0E-E6E0-A261-862A-60AA23F1150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94AA38E-6FCB-4E34-8FE1-E06FC6B697D9}" type="datetime1">
              <a:rPr lang="en-GB"/>
              <a:pPr lvl="0"/>
              <a:t>24/05/2022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C8EB1B-9633-80B8-582E-30C1DD70022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1FF668-1085-3073-F9FF-25489B1BF87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8B56C69-2D85-4F53-85A8-A8456749589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5140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5B7F8-46EE-433A-F13C-981A9D7F3C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694A6-6DEC-2D0C-FB3E-AAC02C653A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E8EE3-0B09-8714-CA0A-C1A5FCA931DB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CA8912-7D54-92CB-A81D-8373EA597BA7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69276C-21E7-3855-4612-AB20028EED5C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58F282-59DB-3765-F40E-EAF1E0D5C41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97E95C5-7C0A-4000-8B07-961C7F40DA0C}" type="datetime1">
              <a:rPr lang="en-GB"/>
              <a:pPr lvl="0"/>
              <a:t>24/05/2022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4B6594-3AAF-39FB-084B-8DC45B19246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96E72E-0E87-3BE5-78A7-1AFBEE6DF67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03563A2-B7FB-458F-A3D1-AD10656E30A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32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949FE-BC20-6BAA-CCC8-0E4DCABB39C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060BDB-2DDF-E1B8-26AB-A4F27F3254B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8062716-05BE-4E55-B717-8165588D1704}" type="datetime1">
              <a:rPr lang="en-GB"/>
              <a:pPr lvl="0"/>
              <a:t>24/05/2022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4FD0AC-2639-7FA1-8FF1-9D130F97AD7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82DC-7816-3572-DA56-2BEBD3AB5AA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B7ADB41-8DC2-474E-9CBF-C404456BAE6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252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E7D348-53C6-9ABB-136A-3724D99F181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6FEE43E-2081-4B11-8B65-A62818AD16FA}" type="datetime1">
              <a:rPr lang="en-GB"/>
              <a:pPr lvl="0"/>
              <a:t>24/05/2022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D5CB54-DF67-C9CD-0CB7-6B7320F79F4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80FC4-F7DD-C2CF-0DFC-945A5AD236D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C570CF-2FE3-46F1-822B-24A1330E324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8338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B17BA-DE62-D9B9-77D7-E0B6708FBE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3DDD5-B75C-2FF0-395D-2BF73CC65F9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2C6AAE-C1E3-53A6-E568-DA928DFD01A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D1749-722E-4667-63A3-0C4F1B9167E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8A3DB83-8C32-40B1-97E8-FB35626DF478}" type="datetime1">
              <a:rPr lang="en-GB"/>
              <a:pPr lvl="0"/>
              <a:t>24/05/2022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E467E0-04DA-23E5-5936-D979A7FBCD7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BD71F-7231-36FC-35CB-26DCC4EA940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1488DD0-A221-4728-8814-C25A71E1FB6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0381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F9352-703F-5713-2D1D-721E9D0510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7AB066-E2AC-D3D0-C828-E45867DB3CD7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4BC823-9030-020D-B89C-509F4B6DC7F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E0F78B-C592-7F0D-04EB-A6F45DE76DF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8EE5B45-DD4E-4843-9F3A-14E4993B12CA}" type="datetime1">
              <a:rPr lang="en-GB"/>
              <a:pPr lvl="0"/>
              <a:t>24/05/2022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FBA9-3C19-B8F1-ACBC-6D356CEFDDF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7F3804-0092-BD4B-BF30-881C99CACF2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054A67F-8A65-4F13-8F53-B18E2A27C75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400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56CD1-4F79-8CFF-A6D0-9805C0AF56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4C345-B518-DFEA-46AD-17D1555282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E189A-37EF-569F-7296-17357374951D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E91A6515-C8A5-4C9E-86DC-9D0D6CBE66E8}" type="datetime1">
              <a:rPr lang="en-GB"/>
              <a:pPr lvl="0"/>
              <a:t>24/05/2022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79E9E-5062-4DF6-9577-0033B1957473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91FE5-3454-964D-E0C1-F6744490299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DE5D9115-70FE-4CF8-B94F-5F7F96F328EF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177%2F1745691620969647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1234/osf.io/km37w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6">
            <a:extLst>
              <a:ext uri="{FF2B5EF4-FFF2-40B4-BE49-F238E27FC236}">
                <a16:creationId xmlns:a16="http://schemas.microsoft.com/office/drawing/2014/main" id="{6ED77358-6275-1E7F-ABA9-8CBBD030D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0717" y="1074200"/>
            <a:ext cx="2000542" cy="67551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79D0EBB2-6172-90DA-874D-61A899392AD3}"/>
              </a:ext>
            </a:extLst>
          </p:cNvPr>
          <p:cNvSpPr txBox="1"/>
          <p:nvPr/>
        </p:nvSpPr>
        <p:spPr>
          <a:xfrm>
            <a:off x="1258433" y="1680100"/>
            <a:ext cx="9675138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5400" b="1" i="0" u="none" strike="noStrike" kern="1200" cap="none" spc="0" baseline="0" dirty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Supercomputing with R </a:t>
            </a:r>
            <a:r>
              <a:rPr lang="en-GB" sz="5400" i="0" u="none" strike="noStrike" kern="1200" cap="none" spc="0" baseline="0" dirty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part 2</a:t>
            </a: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00637838-90DD-D822-7D83-0872B04DE2DC}"/>
              </a:ext>
            </a:extLst>
          </p:cNvPr>
          <p:cNvSpPr txBox="1"/>
          <p:nvPr/>
        </p:nvSpPr>
        <p:spPr>
          <a:xfrm>
            <a:off x="1258433" y="5507239"/>
            <a:ext cx="7361779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>
                <a:solidFill>
                  <a:srgbClr val="7F7F7F"/>
                </a:solidFill>
                <a:uFillTx/>
                <a:latin typeface="Fira Sans" pitchFamily="34"/>
              </a:rPr>
              <a:t>Erik-Jan van Kesteren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34689F6-40C0-3880-4C94-08607BC25F9D}"/>
              </a:ext>
            </a:extLst>
          </p:cNvPr>
          <p:cNvSpPr txBox="1"/>
          <p:nvPr/>
        </p:nvSpPr>
        <p:spPr>
          <a:xfrm>
            <a:off x="1258433" y="2532412"/>
            <a:ext cx="9675138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kern="0" dirty="0">
                <a:solidFill>
                  <a:srgbClr val="7F7F7F"/>
                </a:solidFill>
                <a:latin typeface="Fira Sans" pitchFamily="34"/>
                <a:ea typeface="Fira Code" pitchFamily="49"/>
              </a:rPr>
              <a:t>Agent-based model of all neighbourhoods in the Netherlands</a:t>
            </a:r>
            <a:endParaRPr lang="en-GB" sz="44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5AC15-CE96-EF2B-DE00-0F087BD482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>
            <a:normAutofit fontScale="90000"/>
          </a:bodyPr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Computational limits in </a:t>
            </a:r>
            <a:b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</a:b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social science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Experimental research in soc. sci.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Come up with research question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Design experiment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Run experiment</a:t>
            </a:r>
          </a:p>
          <a:p>
            <a:pPr>
              <a:lnSpc>
                <a:spcPct val="100000"/>
              </a:lnSpc>
            </a:pPr>
            <a:r>
              <a:rPr lang="en-GB" dirty="0" err="1">
                <a:solidFill>
                  <a:srgbClr val="404040"/>
                </a:solidFill>
                <a:latin typeface="Fira Sans" pitchFamily="34"/>
              </a:rPr>
              <a:t>Analyze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results (perform statistical test)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Make inferences about found effect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 sz="1700" dirty="0">
              <a:solidFill>
                <a:srgbClr val="404040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Observational research in soc. sci.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Come up with research question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Collect data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Create statistical model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Make inferences about model (pay attention to assumptions)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 sz="1700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441930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Computational research in soc. sci.?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Come up with research question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Create generative / computational model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Generate data from computational model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(compare computational model data with real data)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Make conclusions about computational model (pay attention to assumptions)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 sz="1700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951676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Psych trend: theory construction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625969" y="2039815"/>
            <a:ext cx="8727834" cy="41873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 dirty="0">
                <a:latin typeface="Fira Sans" panose="020B0503050000020004" pitchFamily="34" charset="0"/>
                <a:ea typeface="Fira Sans" panose="020B0503050000020004" pitchFamily="34" charset="0"/>
              </a:rPr>
              <a:t>A </a:t>
            </a:r>
            <a:r>
              <a:rPr lang="en-US" sz="2400" b="1" i="1" dirty="0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formal model </a:t>
            </a:r>
            <a:r>
              <a:rPr lang="en-US" sz="2400" i="1" dirty="0">
                <a:latin typeface="Fira Sans" panose="020B0503050000020004" pitchFamily="34" charset="0"/>
                <a:ea typeface="Fira Sans" panose="020B0503050000020004" pitchFamily="34" charset="0"/>
              </a:rPr>
              <a:t>captures the principles of the explanatory theory in a set of equations or rules (as </a:t>
            </a:r>
            <a:r>
              <a:rPr lang="en-US" sz="2400" b="1" i="1" dirty="0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implemented in a computer program or simulation</a:t>
            </a:r>
            <a:r>
              <a:rPr lang="en-US" sz="2400" i="1" dirty="0">
                <a:latin typeface="Fira Sans" panose="020B0503050000020004" pitchFamily="34" charset="0"/>
                <a:ea typeface="Fira Sans" panose="020B0503050000020004" pitchFamily="34" charset="0"/>
              </a:rPr>
              <a:t>).</a:t>
            </a:r>
          </a:p>
          <a:p>
            <a:pPr marL="0" indent="0">
              <a:buNone/>
            </a:pPr>
            <a:endParaRPr lang="en-US" sz="2400" i="1" dirty="0"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 marL="0" indent="0">
              <a:buNone/>
            </a:pPr>
            <a:r>
              <a:rPr lang="en-US" sz="2400" i="1" dirty="0">
                <a:latin typeface="Fira Sans" panose="020B0503050000020004" pitchFamily="34" charset="0"/>
                <a:ea typeface="Fira Sans" panose="020B0503050000020004" pitchFamily="34" charset="0"/>
              </a:rPr>
              <a:t>The theorist can then examine whether the theory, as implemented in the formal model, does in fact </a:t>
            </a:r>
            <a:r>
              <a:rPr lang="en-US" sz="2400" b="1" i="1" dirty="0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generate the phenomena</a:t>
            </a:r>
            <a:r>
              <a:rPr lang="en-US" sz="2400" i="1" dirty="0">
                <a:latin typeface="Fira Sans" panose="020B0503050000020004" pitchFamily="34" charset="0"/>
                <a:ea typeface="Fira Sans" panose="020B0503050000020004" pitchFamily="34" charset="0"/>
              </a:rPr>
              <a:t> as a matter of course, either </a:t>
            </a:r>
            <a:r>
              <a:rPr lang="en-US" sz="2400" b="1" i="1" dirty="0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in a simulation </a:t>
            </a:r>
            <a:r>
              <a:rPr lang="en-US" sz="2400" i="1" dirty="0">
                <a:latin typeface="Fira Sans" panose="020B0503050000020004" pitchFamily="34" charset="0"/>
                <a:ea typeface="Fira Sans" panose="020B0503050000020004" pitchFamily="34" charset="0"/>
              </a:rPr>
              <a:t>study or through analytic derivations.</a:t>
            </a:r>
          </a:p>
          <a:p>
            <a:pPr marL="0" indent="0">
              <a:buNone/>
            </a:pPr>
            <a:endParaRPr lang="en-US" sz="2400" i="1" dirty="0"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 marL="0" indent="0">
              <a:buNone/>
            </a:pPr>
            <a:r>
              <a:rPr lang="en-US" sz="1800" i="1" dirty="0" err="1">
                <a:solidFill>
                  <a:schemeClr val="bg1">
                    <a:lumMod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Borsboom</a:t>
            </a:r>
            <a:r>
              <a:rPr lang="en-US" sz="1800" i="1" dirty="0">
                <a:solidFill>
                  <a:schemeClr val="bg1">
                    <a:lumMod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et al. (2021), Theory Construction Methodology: A Practical Framework for Building Theories in Psychology </a:t>
            </a:r>
            <a:r>
              <a:rPr lang="en-US" sz="1800" i="1" dirty="0">
                <a:latin typeface="Fira Sans" panose="020B0503050000020004" pitchFamily="34" charset="0"/>
                <a:ea typeface="Fira Sans" panose="020B0503050000020004" pitchFamily="34" charset="0"/>
                <a:hlinkClick r:id="rId2"/>
              </a:rPr>
              <a:t>doi.org/10.1177/1745691620969647</a:t>
            </a:r>
            <a:endParaRPr lang="en-US" sz="1800" i="1" dirty="0">
              <a:solidFill>
                <a:schemeClr val="bg1">
                  <a:lumMod val="50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GB" sz="3200" i="1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168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AC8043-265B-BE07-A2B0-5207DF8F8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746" y="365129"/>
            <a:ext cx="9634507" cy="56758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C67634-8A77-3640-0A6D-3B46456C6349}"/>
              </a:ext>
            </a:extLst>
          </p:cNvPr>
          <p:cNvSpPr txBox="1"/>
          <p:nvPr/>
        </p:nvSpPr>
        <p:spPr>
          <a:xfrm>
            <a:off x="58615" y="6431520"/>
            <a:ext cx="9276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i="1" dirty="0" err="1">
                <a:solidFill>
                  <a:schemeClr val="bg1">
                    <a:lumMod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Robinaugh</a:t>
            </a:r>
            <a:r>
              <a:rPr lang="en-US" sz="1800" i="1" dirty="0">
                <a:solidFill>
                  <a:schemeClr val="bg1">
                    <a:lumMod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et al. (2019), A Computational Model of Panic Disorder </a:t>
            </a:r>
            <a:r>
              <a:rPr lang="en-US" i="1" dirty="0">
                <a:latin typeface="Fira Sans" panose="020B0503050000020004" pitchFamily="34" charset="0"/>
                <a:ea typeface="Fira Sans" panose="020B0503050000020004" pitchFamily="34" charset="0"/>
                <a:hlinkClick r:id="rId3"/>
              </a:rPr>
              <a:t>10.31234/osf.io/km37w</a:t>
            </a:r>
            <a:endParaRPr lang="en-US" sz="1800" i="1" dirty="0">
              <a:solidFill>
                <a:schemeClr val="bg1">
                  <a:lumMod val="50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504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AC8043-265B-BE07-A2B0-5207DF8F8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9128" y="1182171"/>
            <a:ext cx="8513744" cy="567582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E0F62D2-DF08-DBEA-45A1-0B549D3B92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With more parameter settings?</a:t>
            </a:r>
            <a:endParaRPr lang="en-GB" sz="1800" kern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B54FA0-0E6A-14EF-B883-AF703F3661B0}"/>
              </a:ext>
            </a:extLst>
          </p:cNvPr>
          <p:cNvSpPr txBox="1"/>
          <p:nvPr/>
        </p:nvSpPr>
        <p:spPr>
          <a:xfrm>
            <a:off x="58615" y="6431520"/>
            <a:ext cx="120044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None/>
            </a:pPr>
            <a:r>
              <a:rPr lang="en-US" sz="1800" i="1" dirty="0">
                <a:solidFill>
                  <a:schemeClr val="bg1">
                    <a:lumMod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(this is not real, just for illustration)</a:t>
            </a:r>
          </a:p>
        </p:txBody>
      </p:sp>
    </p:spTree>
    <p:extLst>
      <p:ext uri="{BB962C8B-B14F-4D97-AF65-F5344CB8AC3E}">
        <p14:creationId xmlns:p14="http://schemas.microsoft.com/office/powerpoint/2010/main" val="3422030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Agent-based models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992923"/>
            <a:ext cx="10515600" cy="418733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Used in economics, sociology, ecology, finance, spatial planning, social psychology, and more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Create </a:t>
            </a:r>
            <a:r>
              <a:rPr lang="en-GB" sz="3200" b="1" dirty="0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agents</a:t>
            </a: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who interact in an </a:t>
            </a:r>
            <a:r>
              <a:rPr lang="en-GB" sz="3200" b="1" dirty="0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environment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Each agent has </a:t>
            </a:r>
            <a:r>
              <a:rPr lang="en-GB" sz="3200" b="1" dirty="0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rules</a:t>
            </a: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based on theory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Simulating the system means applying these rules repeatedly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Then you can investigate the system</a:t>
            </a:r>
          </a:p>
        </p:txBody>
      </p:sp>
    </p:spTree>
    <p:extLst>
      <p:ext uri="{BB962C8B-B14F-4D97-AF65-F5344CB8AC3E}">
        <p14:creationId xmlns:p14="http://schemas.microsoft.com/office/powerpoint/2010/main" val="1693158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Agent-based models</a:t>
            </a:r>
            <a:endParaRPr lang="en-GB" sz="1800" kern="0" dirty="0"/>
          </a:p>
        </p:txBody>
      </p:sp>
      <p:pic>
        <p:nvPicPr>
          <p:cNvPr id="7" name="Content Placeholder 6" descr="A group of kids playing in the snow&#10;&#10;Description automatically generated with low confidence">
            <a:extLst>
              <a:ext uri="{FF2B5EF4-FFF2-40B4-BE49-F238E27FC236}">
                <a16:creationId xmlns:a16="http://schemas.microsoft.com/office/drawing/2014/main" id="{8C3D8F37-0A8A-4CC8-AAC0-6999F43417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063" y="1825625"/>
            <a:ext cx="6091873" cy="4351338"/>
          </a:xfrm>
        </p:spPr>
      </p:pic>
    </p:spTree>
    <p:extLst>
      <p:ext uri="{BB962C8B-B14F-4D97-AF65-F5344CB8AC3E}">
        <p14:creationId xmlns:p14="http://schemas.microsoft.com/office/powerpoint/2010/main" val="3159987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Agent-based models</a:t>
            </a:r>
            <a:endParaRPr lang="en-GB" sz="1800" kern="0" dirty="0"/>
          </a:p>
        </p:txBody>
      </p:sp>
      <p:pic>
        <p:nvPicPr>
          <p:cNvPr id="11" name="Content Placeholder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60C2F98-A379-3202-B26B-437864BE1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011" y="1825625"/>
            <a:ext cx="9083978" cy="4351338"/>
          </a:xfrm>
        </p:spPr>
      </p:pic>
    </p:spTree>
    <p:extLst>
      <p:ext uri="{BB962C8B-B14F-4D97-AF65-F5344CB8AC3E}">
        <p14:creationId xmlns:p14="http://schemas.microsoft.com/office/powerpoint/2010/main" val="851061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6E0B4-99D8-6CBF-4284-F0ACB3FBD76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About me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6D313-A0D3-E6FA-8290-A1B98B191E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613034" y="1565358"/>
            <a:ext cx="7387489" cy="5062088"/>
          </a:xfrm>
        </p:spPr>
        <p:txBody>
          <a:bodyPr>
            <a:normAutofit/>
          </a:bodyPr>
          <a:lstStyle/>
          <a:p>
            <a:pPr marL="0" lvl="0" indent="0">
              <a:lnSpc>
                <a:spcPct val="120000"/>
              </a:lnSpc>
              <a:buNone/>
            </a:pPr>
            <a:r>
              <a:rPr lang="en-GB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itchFamily="34"/>
              </a:rPr>
              <a:t>Background</a:t>
            </a:r>
          </a:p>
          <a:p>
            <a:pPr lvl="0">
              <a:lnSpc>
                <a:spcPct val="120000"/>
              </a:lnSpc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itchFamily="34"/>
              </a:rPr>
              <a:t>PhD in </a:t>
            </a:r>
            <a:r>
              <a:rPr lang="en-GB" sz="2000" b="1" dirty="0">
                <a:solidFill>
                  <a:srgbClr val="006388"/>
                </a:solidFill>
                <a:latin typeface="Fira Sans" pitchFamily="34"/>
              </a:rPr>
              <a:t>Statistics </a:t>
            </a: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(UU)</a:t>
            </a:r>
            <a:br>
              <a:rPr lang="en-GB" sz="2000" dirty="0">
                <a:solidFill>
                  <a:srgbClr val="404040"/>
                </a:solidFill>
                <a:latin typeface="Fira Sans" pitchFamily="34"/>
              </a:rPr>
            </a:b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Fira Sans" pitchFamily="34"/>
              </a:rPr>
              <a:t>Structural Equation Models, high-dimensional data, regularization &amp; penalization, algorithms &amp; optimization</a:t>
            </a:r>
          </a:p>
          <a:p>
            <a:pPr lvl="0">
              <a:lnSpc>
                <a:spcPct val="120000"/>
              </a:lnSpc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Assistant professor at </a:t>
            </a:r>
            <a:r>
              <a:rPr lang="en-GB" sz="2000" b="1" dirty="0">
                <a:solidFill>
                  <a:srgbClr val="006388"/>
                </a:solidFill>
                <a:latin typeface="Fira Sans" pitchFamily="34"/>
              </a:rPr>
              <a:t>Methodology &amp; Statistics</a:t>
            </a: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, UU</a:t>
            </a:r>
            <a:br>
              <a:rPr lang="en-GB" sz="2000" dirty="0">
                <a:solidFill>
                  <a:srgbClr val="404040"/>
                </a:solidFill>
                <a:latin typeface="Fira Sans" pitchFamily="34"/>
              </a:rPr>
            </a:b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Fira Sans" pitchFamily="34"/>
              </a:rPr>
              <a:t>Human Data Science group, teaching Data Science master courses</a:t>
            </a:r>
          </a:p>
          <a:p>
            <a:pPr lvl="0">
              <a:lnSpc>
                <a:spcPct val="120000"/>
              </a:lnSpc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Team lead for the </a:t>
            </a:r>
            <a:r>
              <a:rPr lang="en-GB" sz="2000" b="1" dirty="0">
                <a:solidFill>
                  <a:srgbClr val="006388"/>
                </a:solidFill>
                <a:latin typeface="Fira Sans" pitchFamily="34"/>
              </a:rPr>
              <a:t>ODISSEI Social Data Science (</a:t>
            </a:r>
            <a:r>
              <a:rPr lang="en-GB" sz="2000" b="1" dirty="0" err="1">
                <a:solidFill>
                  <a:srgbClr val="006388"/>
                </a:solidFill>
                <a:latin typeface="Fira Sans" pitchFamily="34"/>
              </a:rPr>
              <a:t>SoDa</a:t>
            </a:r>
            <a:r>
              <a:rPr lang="en-GB" sz="2000" b="1" dirty="0">
                <a:solidFill>
                  <a:srgbClr val="006388"/>
                </a:solidFill>
                <a:latin typeface="Fira Sans" pitchFamily="34"/>
              </a:rPr>
              <a:t>) team </a:t>
            </a:r>
            <a:br>
              <a:rPr lang="en-GB" sz="2000" b="1" dirty="0">
                <a:solidFill>
                  <a:srgbClr val="006388"/>
                </a:solidFill>
                <a:latin typeface="Fira Sans" pitchFamily="34"/>
              </a:rPr>
            </a:br>
            <a:r>
              <a:rPr lang="en-GB" sz="2000" dirty="0">
                <a:solidFill>
                  <a:srgbClr val="7F7F7F"/>
                </a:solidFill>
                <a:latin typeface="Fira Sans" pitchFamily="34"/>
              </a:rPr>
              <a:t>Advancing data- &amp; computation-intensive research in social science</a:t>
            </a:r>
          </a:p>
          <a:p>
            <a:pPr lvl="0">
              <a:lnSpc>
                <a:spcPct val="120000"/>
              </a:lnSpc>
            </a:pPr>
            <a:endParaRPr lang="en-GB" sz="2000" dirty="0">
              <a:solidFill>
                <a:srgbClr val="7F7F7F"/>
              </a:solidFill>
              <a:latin typeface="Fira Sans" pitchFamily="34"/>
            </a:endParaRPr>
          </a:p>
          <a:p>
            <a:pPr marL="0" lvl="0" indent="0">
              <a:lnSpc>
                <a:spcPct val="120000"/>
              </a:lnSpc>
              <a:buNone/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 lvl="0">
              <a:lnSpc>
                <a:spcPct val="120000"/>
              </a:lnSpc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 lvl="0">
              <a:lnSpc>
                <a:spcPct val="120000"/>
              </a:lnSpc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</p:txBody>
      </p:sp>
      <p:pic>
        <p:nvPicPr>
          <p:cNvPr id="5" name="Picture 4" descr="A picture containing person, person, glasses, posing&#10;&#10;Description automatically generated">
            <a:extLst>
              <a:ext uri="{FF2B5EF4-FFF2-40B4-BE49-F238E27FC236}">
                <a16:creationId xmlns:a16="http://schemas.microsoft.com/office/drawing/2014/main" id="{D352D874-0101-C09B-7B3B-277E72ABF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536" y="1565358"/>
            <a:ext cx="2186357" cy="2186357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75DB2B44-C946-D54F-DD77-A23B0AE1B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415" y="965200"/>
            <a:ext cx="8417170" cy="561144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Agent-based models</a:t>
            </a:r>
            <a:endParaRPr lang="en-GB" sz="1800" kern="0" dirty="0"/>
          </a:p>
        </p:txBody>
      </p:sp>
    </p:spTree>
    <p:extLst>
      <p:ext uri="{BB962C8B-B14F-4D97-AF65-F5344CB8AC3E}">
        <p14:creationId xmlns:p14="http://schemas.microsoft.com/office/powerpoint/2010/main" val="3523195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Interim conclusion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Computational methods used by social scientists to formalize &amp; investigate theories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Simulation from computational models to inspect phenomena following from model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Do this for different parameter settings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(2) and (3) may take a long time -&gt; computational limits reached!</a:t>
            </a:r>
          </a:p>
          <a:p>
            <a:pPr>
              <a:lnSpc>
                <a:spcPct val="100000"/>
              </a:lnSpc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GB" sz="1700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723681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911FD8EB-3323-838F-4AC7-BA55107D0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874" y="2004326"/>
            <a:ext cx="2286252" cy="284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96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7D76-2D96-9A2D-7750-33DD011097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Schelling’s model of segregation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722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Schelling segregation model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992923"/>
            <a:ext cx="10515600" cy="4572000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Famous example of ABM in social behaviour</a:t>
            </a:r>
          </a:p>
          <a:p>
            <a:pPr>
              <a:lnSpc>
                <a:spcPct val="11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1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What are the causes of de facto segregation in society?</a:t>
            </a:r>
          </a:p>
          <a:p>
            <a:pPr>
              <a:lnSpc>
                <a:spcPct val="11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Theoretical / formal model of population dynamics</a:t>
            </a:r>
          </a:p>
          <a:p>
            <a:pPr>
              <a:lnSpc>
                <a:spcPct val="11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Implemented as an agent-based model</a:t>
            </a:r>
          </a:p>
          <a:p>
            <a:pPr>
              <a:lnSpc>
                <a:spcPct val="11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Conclusions drawn based on phenomena resulting from this model</a:t>
            </a:r>
          </a:p>
          <a:p>
            <a:pPr>
              <a:lnSpc>
                <a:spcPct val="11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1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1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8323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Schelling segregation model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992923"/>
            <a:ext cx="10515600" cy="418733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Environment: two-dimensional grid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Agents belong to one of two groups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Agents want to live close to others like themselves </a:t>
            </a:r>
          </a:p>
          <a:p>
            <a:pPr lvl="1">
              <a:lnSpc>
                <a:spcPct val="100000"/>
              </a:lnSpc>
            </a:pPr>
            <a:r>
              <a:rPr lang="en-GB" sz="28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Agents have preference (</a:t>
            </a:r>
            <a:r>
              <a:rPr lang="en-GB" sz="2800" b="1" i="1" dirty="0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B</a:t>
            </a:r>
            <a:r>
              <a:rPr lang="en-GB" sz="2800" b="1" i="1" baseline="-25000" dirty="0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</a:t>
            </a:r>
            <a:r>
              <a:rPr lang="en-GB" sz="28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) for the proportion of neighbours like them (</a:t>
            </a:r>
            <a:r>
              <a:rPr lang="en-GB" sz="2800" b="1" i="1" dirty="0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B</a:t>
            </a:r>
            <a:r>
              <a:rPr lang="en-GB" sz="28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If B &lt; </a:t>
            </a:r>
            <a:r>
              <a:rPr lang="en-GB" sz="3200" i="1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B</a:t>
            </a:r>
            <a:r>
              <a:rPr lang="en-GB" sz="3200" i="1" baseline="-250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</a:t>
            </a: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, then move to random free location on grid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Else stay</a:t>
            </a:r>
          </a:p>
          <a:p>
            <a:pPr lvl="1">
              <a:lnSpc>
                <a:spcPct val="100000"/>
              </a:lnSpc>
            </a:pPr>
            <a:endParaRPr lang="en-GB" sz="28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276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Schelling segregation model</a:t>
            </a:r>
            <a:endParaRPr lang="en-GB" sz="1800" kern="0" dirty="0"/>
          </a:p>
        </p:txBody>
      </p:sp>
      <p:pic>
        <p:nvPicPr>
          <p:cNvPr id="11" name="Content Placeholder 10" descr="Text&#10;&#10;Description automatically generated">
            <a:extLst>
              <a:ext uri="{FF2B5EF4-FFF2-40B4-BE49-F238E27FC236}">
                <a16:creationId xmlns:a16="http://schemas.microsoft.com/office/drawing/2014/main" id="{940D8300-A47D-0E88-680D-B8D3B7E08E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061" y="660338"/>
            <a:ext cx="7455878" cy="6681912"/>
          </a:xfrm>
        </p:spPr>
      </p:pic>
    </p:spTree>
    <p:extLst>
      <p:ext uri="{BB962C8B-B14F-4D97-AF65-F5344CB8AC3E}">
        <p14:creationId xmlns:p14="http://schemas.microsoft.com/office/powerpoint/2010/main" val="3436699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Schelling segregation model</a:t>
            </a:r>
            <a:endParaRPr lang="en-GB" sz="1800" kern="0" dirty="0"/>
          </a:p>
        </p:txBody>
      </p:sp>
      <p:pic>
        <p:nvPicPr>
          <p:cNvPr id="7" name="Content Placeholder 6" descr="Qr code&#10;&#10;Description automatically generated">
            <a:extLst>
              <a:ext uri="{FF2B5EF4-FFF2-40B4-BE49-F238E27FC236}">
                <a16:creationId xmlns:a16="http://schemas.microsoft.com/office/drawing/2014/main" id="{7AAF14F6-362E-DAAB-CB9C-B737A7128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689776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Schelling segregation model</a:t>
            </a:r>
            <a:endParaRPr lang="en-GB" sz="1800" kern="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AF14F6-362E-DAAB-CB9C-B737A7128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178530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Schelling segregation model</a:t>
            </a:r>
            <a:endParaRPr lang="en-GB" sz="1800" kern="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AF14F6-362E-DAAB-CB9C-B737A7128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430863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EC10D0-D599-33CD-3EF6-C48E28F8F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570" y="543214"/>
            <a:ext cx="9276860" cy="577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56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Schelling segregation model</a:t>
            </a:r>
            <a:endParaRPr lang="en-GB" sz="1800" kern="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AF14F6-362E-DAAB-CB9C-B737A7128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7489979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Schelling segregation model</a:t>
            </a:r>
            <a:endParaRPr lang="en-GB" sz="1800" kern="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AF14F6-362E-DAAB-CB9C-B737A7128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7433151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Schelling segregation model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992923"/>
            <a:ext cx="10515600" cy="418733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Micro behaviour: happy or unhappy with current location -&gt; move or stay</a:t>
            </a: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Macro phenomenon: how does the distribution of agents over the grid look?</a:t>
            </a:r>
          </a:p>
          <a:p>
            <a:pPr lvl="1">
              <a:lnSpc>
                <a:spcPct val="100000"/>
              </a:lnSpc>
            </a:pPr>
            <a:endParaRPr lang="en-GB" sz="28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589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Schelling segregation model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992923"/>
            <a:ext cx="10515600" cy="449994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Schelling’s finding: for groups of equal size with </a:t>
            </a:r>
            <a:r>
              <a:rPr lang="en-GB" sz="3200" i="1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B</a:t>
            </a:r>
            <a:r>
              <a:rPr lang="en-GB" sz="3200" i="1" baseline="-250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</a:t>
            </a: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≳ 0.33, the system is likely to end in a </a:t>
            </a:r>
            <a:r>
              <a:rPr lang="en-GB" sz="3200" b="1" dirty="0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segregated</a:t>
            </a: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state</a:t>
            </a:r>
          </a:p>
          <a:p>
            <a:pPr>
              <a:lnSpc>
                <a:spcPct val="12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Below that, the system will stay in a </a:t>
            </a:r>
            <a:r>
              <a:rPr lang="en-GB" sz="3200" b="1" dirty="0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mixed</a:t>
            </a: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/ random state</a:t>
            </a:r>
          </a:p>
          <a:p>
            <a:pPr marL="0" indent="0">
              <a:lnSpc>
                <a:spcPct val="120000"/>
              </a:lnSpc>
              <a:buNone/>
            </a:pPr>
            <a:br>
              <a:rPr lang="en-GB" sz="3200" b="1" dirty="0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</a:br>
            <a:r>
              <a:rPr lang="en-GB" sz="4200" b="1" dirty="0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Conclusion</a:t>
            </a:r>
            <a:endParaRPr lang="en-GB" sz="3200" b="1" dirty="0">
              <a:solidFill>
                <a:srgbClr val="006388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Even if there is only a mild in-group preference, the world might still end up very segregated!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3200" dirty="0">
                <a:solidFill>
                  <a:schemeClr val="bg1">
                    <a:lumMod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(keep assumptions in mind </a:t>
            </a:r>
            <a:r>
              <a:rPr lang="en-GB" sz="3200" dirty="0">
                <a:solidFill>
                  <a:schemeClr val="bg1">
                    <a:lumMod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sym typeface="Wingdings" panose="05000000000000000000" pitchFamily="2" charset="2"/>
              </a:rPr>
              <a:t>)</a:t>
            </a:r>
            <a:endParaRPr lang="en-GB" sz="3200" dirty="0">
              <a:solidFill>
                <a:schemeClr val="bg1">
                  <a:lumMod val="50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2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2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 lvl="1">
              <a:lnSpc>
                <a:spcPct val="120000"/>
              </a:lnSpc>
            </a:pPr>
            <a:endParaRPr lang="en-GB" sz="28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2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2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707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Schelling segregation model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992923"/>
            <a:ext cx="10515600" cy="418733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Note: </a:t>
            </a:r>
            <a:r>
              <a:rPr lang="en-GB" sz="3200" b="1" dirty="0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randomness</a:t>
            </a: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in initialization &amp; in movement to different locations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At which </a:t>
            </a:r>
            <a:r>
              <a:rPr lang="en-GB" sz="3200" i="1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B</a:t>
            </a:r>
            <a:r>
              <a:rPr lang="en-GB" sz="3200" i="1" baseline="-250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</a:t>
            </a: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will the system segregate? 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Need to run this model many times for different </a:t>
            </a:r>
            <a:r>
              <a:rPr lang="en-GB" sz="3200" i="1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B</a:t>
            </a:r>
            <a:r>
              <a:rPr lang="en-GB" sz="3200" i="1" baseline="-250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</a:t>
            </a: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and compute expectation (average over the iterations)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Monte </a:t>
            </a:r>
            <a:r>
              <a:rPr lang="en-GB" sz="3200" dirty="0" err="1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carlo</a:t>
            </a: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GB" sz="3200" b="1" dirty="0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simulation</a:t>
            </a: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 lvl="1">
              <a:lnSpc>
                <a:spcPct val="100000"/>
              </a:lnSpc>
            </a:pPr>
            <a:endParaRPr lang="en-GB" sz="28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383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Schelling segregation model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992923"/>
            <a:ext cx="10515600" cy="4187332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b="1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Some more parameters you may want to vary:</a:t>
            </a: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Number of distinct populations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Relative population sizes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Number of free spots in the grid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Neighbour preference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Radius for looking at neighbours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chemeClr val="bg1">
                    <a:lumMod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Other extensions…</a:t>
            </a:r>
            <a:endParaRPr lang="en-GB" sz="2800" dirty="0">
              <a:solidFill>
                <a:schemeClr val="bg1">
                  <a:lumMod val="50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7634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9C482D63-1ECD-B284-0875-777E897630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0" t="9459" b="6438"/>
          <a:stretch/>
        </p:blipFill>
        <p:spPr>
          <a:xfrm>
            <a:off x="3149058" y="0"/>
            <a:ext cx="58938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934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7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7D76-2D96-9A2D-7750-33DD011097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This will take a long time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18ED1-E3FE-B07B-D234-A8A7717ED8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766220"/>
            <a:ext cx="10515600" cy="1325559"/>
          </a:xfrm>
        </p:spPr>
        <p:txBody>
          <a:bodyPr anchorCtr="1">
            <a:normAutofit/>
          </a:bodyPr>
          <a:lstStyle/>
          <a:p>
            <a:pPr lvl="0" algn="ctr">
              <a:lnSpc>
                <a:spcPct val="100000"/>
              </a:lnSpc>
            </a:pPr>
            <a:r>
              <a:rPr lang="en-GB" sz="60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Speeding up the ABM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29659977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Two options</a:t>
            </a:r>
            <a:endParaRPr lang="en-GB" sz="1800" kern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F720B2-FECB-A644-2812-31EBC0D908BE}"/>
              </a:ext>
            </a:extLst>
          </p:cNvPr>
          <p:cNvSpPr txBox="1"/>
          <p:nvPr/>
        </p:nvSpPr>
        <p:spPr>
          <a:xfrm>
            <a:off x="1211384" y="4084099"/>
            <a:ext cx="38295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Write faster, optimized code</a:t>
            </a:r>
            <a:endParaRPr lang="en-NL" sz="4800" dirty="0">
              <a:solidFill>
                <a:schemeClr val="tx1">
                  <a:lumMod val="75000"/>
                  <a:lumOff val="25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BD3778-50C3-5493-D1DC-FD6060952BF4}"/>
              </a:ext>
            </a:extLst>
          </p:cNvPr>
          <p:cNvSpPr txBox="1"/>
          <p:nvPr/>
        </p:nvSpPr>
        <p:spPr>
          <a:xfrm>
            <a:off x="7151078" y="4084099"/>
            <a:ext cx="38295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Run multiple ABMs at the same time</a:t>
            </a:r>
            <a:endParaRPr lang="en-NL" sz="4800" dirty="0">
              <a:solidFill>
                <a:schemeClr val="tx1">
                  <a:lumMod val="75000"/>
                  <a:lumOff val="25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93D33F53-5ECA-58EE-CD29-1D2A122AF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404" y="1726078"/>
            <a:ext cx="1681498" cy="2095646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66A80FB0-BC29-FF91-67E4-88A11F79B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663" y="1726078"/>
            <a:ext cx="1681498" cy="209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82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6E0B4-99D8-6CBF-4284-F0ACB3FBD76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About me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6D313-A0D3-E6FA-8290-A1B98B191E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613034" y="1565358"/>
            <a:ext cx="7387489" cy="5062088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20000"/>
              </a:lnSpc>
              <a:buNone/>
            </a:pPr>
            <a:r>
              <a:rPr lang="en-GB" sz="2000" b="1" dirty="0">
                <a:solidFill>
                  <a:srgbClr val="404040"/>
                </a:solidFill>
                <a:latin typeface="Fira Sans" pitchFamily="34"/>
              </a:rPr>
              <a:t>Relevant experience</a:t>
            </a:r>
          </a:p>
          <a:p>
            <a:pPr lvl="0">
              <a:lnSpc>
                <a:spcPct val="120000"/>
              </a:lnSpc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Experience with </a:t>
            </a:r>
            <a:r>
              <a:rPr lang="en-GB" sz="2000" b="1" dirty="0">
                <a:solidFill>
                  <a:srgbClr val="006388"/>
                </a:solidFill>
                <a:latin typeface="Fira Sans" pitchFamily="34"/>
              </a:rPr>
              <a:t>parallel programming, supercomputing, large simulations</a:t>
            </a:r>
            <a:br>
              <a:rPr lang="en-GB" sz="2000" dirty="0">
                <a:solidFill>
                  <a:srgbClr val="404040"/>
                </a:solidFill>
                <a:latin typeface="Fira Sans" pitchFamily="34"/>
              </a:rPr>
            </a:b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Fira Sans" pitchFamily="34"/>
              </a:rPr>
              <a:t>statistics, social sciences, a bit of neuroscience (structural MRI), and a bit of bioinformatics (microarrays, epigenetics)</a:t>
            </a:r>
          </a:p>
          <a:p>
            <a:pPr lvl="0">
              <a:lnSpc>
                <a:spcPct val="120000"/>
              </a:lnSpc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itchFamily="34"/>
              </a:rPr>
              <a:t>Native in </a:t>
            </a:r>
            <a:r>
              <a:rPr lang="en-GB" sz="2000" b="1" dirty="0">
                <a:solidFill>
                  <a:srgbClr val="006388"/>
                </a:solidFill>
                <a:latin typeface="Fira Sans" pitchFamily="34"/>
              </a:rPr>
              <a:t>R</a:t>
            </a: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itchFamily="34"/>
              </a:rPr>
              <a:t>, capable in </a:t>
            </a:r>
            <a:r>
              <a:rPr lang="en-GB" sz="2000" b="1" dirty="0">
                <a:solidFill>
                  <a:srgbClr val="006388"/>
                </a:solidFill>
                <a:latin typeface="Fira Sans" pitchFamily="34"/>
              </a:rPr>
              <a:t>Python</a:t>
            </a:r>
            <a:br>
              <a:rPr lang="en-GB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itchFamily="34"/>
              </a:rPr>
            </a:b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Fira Sans" pitchFamily="34"/>
              </a:rPr>
              <a:t>dabbled in C++, C#, web languages, Julia, and more</a:t>
            </a:r>
          </a:p>
          <a:p>
            <a:pPr lvl="0">
              <a:lnSpc>
                <a:spcPct val="120000"/>
              </a:lnSpc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itchFamily="34"/>
              </a:rPr>
              <a:t>Many research </a:t>
            </a:r>
            <a:r>
              <a:rPr lang="en-GB" sz="2000" b="1" dirty="0">
                <a:solidFill>
                  <a:srgbClr val="006388"/>
                </a:solidFill>
                <a:latin typeface="Fira Sans" pitchFamily="34"/>
              </a:rPr>
              <a:t>consultations</a:t>
            </a:r>
          </a:p>
          <a:p>
            <a:pPr lvl="0">
              <a:lnSpc>
                <a:spcPct val="120000"/>
              </a:lnSpc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Strongly advocating for </a:t>
            </a:r>
            <a:r>
              <a:rPr lang="en-GB" sz="2000" b="1" dirty="0">
                <a:solidFill>
                  <a:srgbClr val="006388"/>
                </a:solidFill>
                <a:latin typeface="Fira Sans" pitchFamily="34"/>
              </a:rPr>
              <a:t>open science</a:t>
            </a:r>
            <a:br>
              <a:rPr lang="en-GB" sz="2000" b="1" dirty="0">
                <a:solidFill>
                  <a:srgbClr val="006388"/>
                </a:solidFill>
                <a:latin typeface="Fira Sans" pitchFamily="34"/>
              </a:rPr>
            </a:b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Fira Sans" pitchFamily="34"/>
              </a:rPr>
              <a:t>Make everything available all the time!</a:t>
            </a:r>
          </a:p>
          <a:p>
            <a:pPr lvl="0">
              <a:lnSpc>
                <a:spcPct val="120000"/>
              </a:lnSpc>
            </a:pPr>
            <a:r>
              <a:rPr lang="en-GB" sz="2000" b="1" dirty="0">
                <a:solidFill>
                  <a:srgbClr val="006388"/>
                </a:solidFill>
                <a:latin typeface="Fira Sans" pitchFamily="34"/>
              </a:rPr>
              <a:t>Almost no experience with agent-based models!!!</a:t>
            </a:r>
            <a:br>
              <a:rPr lang="en-GB" sz="2000" b="1" dirty="0">
                <a:solidFill>
                  <a:srgbClr val="006388"/>
                </a:solidFill>
                <a:latin typeface="Fira Sans" pitchFamily="34"/>
              </a:rPr>
            </a:b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 lvl="0">
              <a:lnSpc>
                <a:spcPct val="120000"/>
              </a:lnSpc>
            </a:pPr>
            <a:endParaRPr lang="en-GB" sz="2000" dirty="0">
              <a:solidFill>
                <a:srgbClr val="7F7F7F"/>
              </a:solidFill>
              <a:latin typeface="Fira Sans" pitchFamily="34"/>
            </a:endParaRPr>
          </a:p>
          <a:p>
            <a:pPr marL="0" lvl="0" indent="0">
              <a:lnSpc>
                <a:spcPct val="120000"/>
              </a:lnSpc>
              <a:buNone/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 lvl="0">
              <a:lnSpc>
                <a:spcPct val="120000"/>
              </a:lnSpc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 lvl="0">
              <a:lnSpc>
                <a:spcPct val="120000"/>
              </a:lnSpc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</p:txBody>
      </p:sp>
      <p:pic>
        <p:nvPicPr>
          <p:cNvPr id="5" name="Picture 4" descr="A picture containing person, person, glasses, posing&#10;&#10;Description automatically generated">
            <a:extLst>
              <a:ext uri="{FF2B5EF4-FFF2-40B4-BE49-F238E27FC236}">
                <a16:creationId xmlns:a16="http://schemas.microsoft.com/office/drawing/2014/main" id="{D352D874-0101-C09B-7B3B-277E72ABF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536" y="1565358"/>
            <a:ext cx="2186357" cy="2186357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504401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Two options</a:t>
            </a:r>
            <a:endParaRPr lang="en-GB" sz="1800" kern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F720B2-FECB-A644-2812-31EBC0D908BE}"/>
              </a:ext>
            </a:extLst>
          </p:cNvPr>
          <p:cNvSpPr txBox="1"/>
          <p:nvPr/>
        </p:nvSpPr>
        <p:spPr>
          <a:xfrm>
            <a:off x="1211384" y="4084099"/>
            <a:ext cx="38295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Write faster, optimized code</a:t>
            </a:r>
            <a:endParaRPr lang="en-NL" sz="4800" dirty="0">
              <a:solidFill>
                <a:schemeClr val="tx1">
                  <a:lumMod val="75000"/>
                  <a:lumOff val="25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BD3778-50C3-5493-D1DC-FD6060952BF4}"/>
              </a:ext>
            </a:extLst>
          </p:cNvPr>
          <p:cNvSpPr txBox="1"/>
          <p:nvPr/>
        </p:nvSpPr>
        <p:spPr>
          <a:xfrm>
            <a:off x="7151078" y="4084099"/>
            <a:ext cx="38295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Run multiple ABMs at the same time</a:t>
            </a:r>
            <a:endParaRPr lang="en-NL" sz="4800" dirty="0">
              <a:solidFill>
                <a:schemeClr val="tx1">
                  <a:lumMod val="75000"/>
                  <a:lumOff val="25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93D33F53-5ECA-58EE-CD29-1D2A122AF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404" y="1726078"/>
            <a:ext cx="1681498" cy="2095646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66A80FB0-BC29-FF91-67E4-88A11F79B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663" y="1726078"/>
            <a:ext cx="1681498" cy="2095646"/>
          </a:xfrm>
          <a:prstGeom prst="rect">
            <a:avLst/>
          </a:prstGeom>
        </p:spPr>
      </p:pic>
      <p:pic>
        <p:nvPicPr>
          <p:cNvPr id="9" name="Picture 8" descr="A child looking at the camera&#10;&#10;Description automatically generated with medium confidence">
            <a:extLst>
              <a:ext uri="{FF2B5EF4-FFF2-40B4-BE49-F238E27FC236}">
                <a16:creationId xmlns:a16="http://schemas.microsoft.com/office/drawing/2014/main" id="{8656D7B0-F103-137E-17EF-700277C5C5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150" y="1690688"/>
            <a:ext cx="6795700" cy="403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386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1FD8EB-3323-838F-4AC7-BA55107D0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2874" y="2004326"/>
            <a:ext cx="2286252" cy="284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2659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Speeding up slow code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992923"/>
            <a:ext cx="10515600" cy="418733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There isn’t one solution for all types of code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Speeding up slow code takes time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Investigate smarter algorithms for your problem!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If you are rewriting your R code, use vectorized &amp; matrix operations where possible (faster than loops!)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Use benchmarking to check the speed &amp; memory usage of your functions </a:t>
            </a:r>
            <a:r>
              <a:rPr lang="en-GB" sz="3200" dirty="0">
                <a:solidFill>
                  <a:schemeClr val="bg1">
                    <a:lumMod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(I like </a:t>
            </a:r>
            <a:r>
              <a:rPr lang="en-GB" sz="3200" dirty="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bench::mark()</a:t>
            </a:r>
            <a:r>
              <a:rPr lang="en-GB" sz="3200" dirty="0">
                <a:solidFill>
                  <a:schemeClr val="bg1">
                    <a:lumMod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006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Speeding up slow code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992923"/>
            <a:ext cx="10515600" cy="418733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Another step: rewrite in C++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Depending on problem, this may yield great speedup</a:t>
            </a: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In R: </a:t>
            </a:r>
            <a:r>
              <a:rPr lang="en-GB" sz="3200" b="1" dirty="0" err="1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Rcpp</a:t>
            </a:r>
            <a:r>
              <a:rPr lang="en-GB" sz="3200" b="1" dirty="0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package helps with this</a:t>
            </a:r>
          </a:p>
          <a:p>
            <a:pPr>
              <a:lnSpc>
                <a:spcPct val="100000"/>
              </a:lnSpc>
            </a:pPr>
            <a:endParaRPr lang="en-GB" sz="3200" b="1" dirty="0">
              <a:solidFill>
                <a:srgbClr val="006388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1FC49E4-18A2-A638-BA97-130D1E9D5F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369" y="3960642"/>
            <a:ext cx="6635262" cy="314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406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CE42661-1A91-480A-3B06-5A05AF1B3730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An example of </a:t>
            </a:r>
            <a:r>
              <a:rPr lang="en-GB" sz="4400" b="1" i="0" u="none" strike="noStrike" kern="0" cap="none" spc="0" baseline="0" dirty="0" err="1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Rcpp</a:t>
            </a:r>
            <a:r>
              <a:rPr lang="en-GB" sz="44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 speedup is in the hands-on later</a:t>
            </a:r>
            <a:endParaRPr lang="en-GB" sz="44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04ECABF-E777-60D4-007C-908F4D60C5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7492"/>
            <a:ext cx="10515600" cy="3483015"/>
          </a:xfrm>
        </p:spPr>
      </p:pic>
    </p:spTree>
    <p:extLst>
      <p:ext uri="{BB962C8B-B14F-4D97-AF65-F5344CB8AC3E}">
        <p14:creationId xmlns:p14="http://schemas.microsoft.com/office/powerpoint/2010/main" val="37374304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1FD8EB-3323-838F-4AC7-BA55107D0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2874" y="2004326"/>
            <a:ext cx="2286252" cy="284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5697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Parallel programming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992923"/>
            <a:ext cx="10515600" cy="4187332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Many problems are of the “embarrassingly parallel” type</a:t>
            </a:r>
            <a:b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</a:br>
            <a:r>
              <a:rPr lang="en-GB" sz="3200" dirty="0">
                <a:solidFill>
                  <a:schemeClr val="bg1">
                    <a:lumMod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Little to no effort required to separate problem into number of parallel tasks</a:t>
            </a: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ABM itself is </a:t>
            </a:r>
            <a:r>
              <a:rPr lang="en-GB" sz="3200" b="1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not</a:t>
            </a: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embarrassingly parallel: time step 3 requires results from time step 2!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Running the whole ABM several times to average over uncertainty </a:t>
            </a:r>
            <a:r>
              <a:rPr lang="en-GB" sz="3200" b="1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is</a:t>
            </a: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embarrassingly parallel</a:t>
            </a:r>
            <a:endParaRPr lang="en-GB" sz="3200" dirty="0">
              <a:solidFill>
                <a:schemeClr val="bg1">
                  <a:lumMod val="50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3192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Parallel programming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992923"/>
            <a:ext cx="10515600" cy="4187332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Computers nowadays can do more than one task at a time: threads</a:t>
            </a:r>
          </a:p>
          <a:p>
            <a:pPr lvl="1">
              <a:lnSpc>
                <a:spcPct val="100000"/>
              </a:lnSpc>
            </a:pPr>
            <a:r>
              <a:rPr lang="en-GB" sz="28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Often: 4 or 8 threads</a:t>
            </a:r>
          </a:p>
          <a:p>
            <a:pPr lvl="1">
              <a:lnSpc>
                <a:spcPct val="100000"/>
              </a:lnSpc>
            </a:pPr>
            <a:r>
              <a:rPr lang="en-GB" sz="28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Bigger computers have 12, 16 or 32 threads</a:t>
            </a:r>
          </a:p>
          <a:p>
            <a:pPr lvl="1">
              <a:lnSpc>
                <a:spcPct val="100000"/>
              </a:lnSpc>
            </a:pPr>
            <a:r>
              <a:rPr lang="en-GB" sz="28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Depending on computer, potential speedup of 32 times! </a:t>
            </a:r>
            <a:br>
              <a:rPr lang="en-GB" sz="28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</a:br>
            <a:r>
              <a:rPr lang="en-GB" sz="2800" dirty="0">
                <a:solidFill>
                  <a:schemeClr val="bg1">
                    <a:lumMod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(remember that our </a:t>
            </a:r>
            <a:r>
              <a:rPr lang="en-GB" sz="2800" dirty="0" err="1">
                <a:solidFill>
                  <a:schemeClr val="bg1">
                    <a:lumMod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Rcpp</a:t>
            </a:r>
            <a:r>
              <a:rPr lang="en-GB" sz="2800" dirty="0">
                <a:solidFill>
                  <a:schemeClr val="bg1">
                    <a:lumMod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effort gave ~10 times)</a:t>
            </a: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Parallel programming is built into R (package </a:t>
            </a:r>
            <a:r>
              <a:rPr lang="en-GB" sz="3200" b="1" dirty="0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parallel</a:t>
            </a: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 lvl="1">
              <a:lnSpc>
                <a:spcPct val="100000"/>
              </a:lnSpc>
            </a:pPr>
            <a:endParaRPr lang="en-GB" sz="2800" dirty="0">
              <a:solidFill>
                <a:schemeClr val="bg1">
                  <a:lumMod val="50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5693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36C1E22-7CBF-3189-8297-F8C42FFCE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838" y="0"/>
            <a:ext cx="9760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25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EFD06-93F2-8535-059C-7B1E5B5158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>
            <a:normAutofit/>
          </a:bodyPr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About you</a:t>
            </a:r>
            <a:endParaRPr lang="en-GB" sz="5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6CB9CCB-51C7-CCB5-A67D-D1B92EFCD0F5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kern="0" dirty="0">
                <a:solidFill>
                  <a:srgbClr val="7F7F7F"/>
                </a:solidFill>
                <a:latin typeface="Fira Sans" pitchFamily="34"/>
                <a:ea typeface="Fira Code" pitchFamily="49"/>
              </a:rPr>
              <a:t>Write down in one short sentence why you are here / what you hope to learn</a:t>
            </a:r>
            <a:endParaRPr lang="en-GB" sz="44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CE42661-1A91-480A-3B06-5A05AF1B3730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An example of parallel programming is in the hands-on later</a:t>
            </a:r>
            <a:endParaRPr lang="en-GB" sz="44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0078109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Interim conclusion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Today we are working with the Schelling agent-based model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Running the </a:t>
            </a:r>
            <a:r>
              <a:rPr lang="en-GB" dirty="0" err="1">
                <a:solidFill>
                  <a:srgbClr val="404040"/>
                </a:solidFill>
                <a:latin typeface="Fira Sans" pitchFamily="34"/>
              </a:rPr>
              <a:t>abm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with different settings takes a long time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We can program the </a:t>
            </a:r>
            <a:r>
              <a:rPr lang="en-GB" dirty="0" err="1">
                <a:solidFill>
                  <a:srgbClr val="404040"/>
                </a:solidFill>
                <a:latin typeface="Fira Sans" pitchFamily="34"/>
              </a:rPr>
              <a:t>abm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itself more efficiently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We can perform the </a:t>
            </a:r>
            <a:r>
              <a:rPr lang="en-GB" dirty="0" err="1">
                <a:solidFill>
                  <a:srgbClr val="404040"/>
                </a:solidFill>
                <a:latin typeface="Fira Sans" pitchFamily="34"/>
              </a:rPr>
              <a:t>abm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in parallel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Let’s try it out!</a:t>
            </a:r>
          </a:p>
          <a:p>
            <a:pPr>
              <a:lnSpc>
                <a:spcPct val="100000"/>
              </a:lnSpc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GB" sz="1700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5870091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7D76-2D96-9A2D-7750-33DD011097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Hands-on session 1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8962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7D76-2D96-9A2D-7750-33DD011097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Questions?</a:t>
            </a:r>
            <a:endParaRPr lang="en-GB" sz="1800" ker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0194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1BE7-A24F-0F5B-4EBA-04BF88679DB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Default light slide</a:t>
            </a:r>
            <a:endParaRPr lang="en-GB" sz="1800" kern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F260C-63D8-4F73-F9C0-08B1B28B6F8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Note that the text is not black, but “black, text 1, lighter 25%”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This makes things easier on the eyes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75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C4223-52FB-BB92-CA7D-5D4BC87E674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Default dark slide</a:t>
            </a:r>
            <a:endParaRPr lang="en-GB" sz="1800" kern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CB85D-C369-AC12-8B8E-E90D4D97548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The dark slide brings some variation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It can highlight important aspects of the presentation.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43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D28BB-52FD-59AE-246A-FE84D5DE21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Is this an impact slide?</a:t>
            </a:r>
            <a:endParaRPr lang="en-GB" sz="1800" kern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C407-D08C-8BAC-01A6-DDCE4B770B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40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Here is an impactful slide with a sentence on it.</a:t>
            </a:r>
            <a:endParaRPr lang="en-GB" sz="40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83FFD41-57E2-D8CE-A4CC-18D0699F7789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Here is a topic related to the aforementioned question.</a:t>
            </a:r>
            <a:endParaRPr lang="en-GB" sz="4400" b="0" i="0" u="none" strike="noStrike" kern="1200" cap="none" spc="0" baseline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EFD06-93F2-8535-059C-7B1E5B5158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>
            <a:normAutofit/>
          </a:bodyPr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This afternoon</a:t>
            </a:r>
            <a:endParaRPr lang="en-GB" sz="5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6CB9CCB-51C7-CCB5-A67D-D1B92EFCD0F5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kern="0" dirty="0">
                <a:solidFill>
                  <a:srgbClr val="7F7F7F"/>
                </a:solidFill>
                <a:latin typeface="Fira Sans" pitchFamily="34"/>
                <a:ea typeface="Fira Code" pitchFamily="49"/>
              </a:rPr>
              <a:t>How to structure R projects for running analyses on a SURF supercomputer</a:t>
            </a:r>
            <a:endParaRPr lang="en-GB" sz="44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456456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8ADB7-680B-954F-DAAE-4638E7C203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This afternoon</a:t>
            </a:r>
            <a:endParaRPr lang="en-GB" sz="1800" kern="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B464A1B-F227-13D8-2474-D392ADE4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3964"/>
              </p:ext>
            </p:extLst>
          </p:nvPr>
        </p:nvGraphicFramePr>
        <p:xfrm>
          <a:off x="2794000" y="2097992"/>
          <a:ext cx="6604000" cy="3742002"/>
        </p:xfrm>
        <a:graphic>
          <a:graphicData uri="http://schemas.openxmlformats.org/drawingml/2006/table">
            <a:tbl>
              <a:tblPr/>
              <a:tblGrid>
                <a:gridCol w="823869">
                  <a:extLst>
                    <a:ext uri="{9D8B030D-6E8A-4147-A177-3AD203B41FA5}">
                      <a16:colId xmlns:a16="http://schemas.microsoft.com/office/drawing/2014/main" val="1980671427"/>
                    </a:ext>
                  </a:extLst>
                </a:gridCol>
                <a:gridCol w="5780131">
                  <a:extLst>
                    <a:ext uri="{9D8B030D-6E8A-4147-A177-3AD203B41FA5}">
                      <a16:colId xmlns:a16="http://schemas.microsoft.com/office/drawing/2014/main" val="2495226639"/>
                    </a:ext>
                  </a:extLst>
                </a:gridCol>
              </a:tblGrid>
              <a:tr h="415778">
                <a:tc>
                  <a:txBody>
                    <a:bodyPr/>
                    <a:lstStyle/>
                    <a:p>
                      <a:pPr algn="l"/>
                      <a:r>
                        <a:rPr lang="en-US" sz="1900" b="1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Time</a:t>
                      </a:r>
                    </a:p>
                  </a:txBody>
                  <a:tcPr marL="65725" marR="65725" marT="30334" marB="3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b="1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Title</a:t>
                      </a:r>
                    </a:p>
                  </a:txBody>
                  <a:tcPr marL="65725" marR="65725" marT="30334" marB="3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0842842"/>
                  </a:ext>
                </a:extLst>
              </a:tr>
              <a:tr h="415778">
                <a:tc>
                  <a:txBody>
                    <a:bodyPr/>
                    <a:lstStyle/>
                    <a:p>
                      <a:pPr algn="l"/>
                      <a:r>
                        <a:rPr lang="en-NL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13:00</a:t>
                      </a:r>
                    </a:p>
                  </a:txBody>
                  <a:tcPr marL="65725" marR="65725" marT="30334" marB="3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Lecture: computational limits in social science</a:t>
                      </a:r>
                    </a:p>
                  </a:txBody>
                  <a:tcPr marL="65725" marR="65725" marT="30334" marB="3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535192"/>
                  </a:ext>
                </a:extLst>
              </a:tr>
              <a:tr h="415778">
                <a:tc>
                  <a:txBody>
                    <a:bodyPr/>
                    <a:lstStyle/>
                    <a:p>
                      <a:pPr algn="l"/>
                      <a:r>
                        <a:rPr lang="en-NL" sz="190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13:45</a:t>
                      </a:r>
                    </a:p>
                  </a:txBody>
                  <a:tcPr marL="65725" marR="65725" marT="30334" marB="3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Hands-on: a parallel agent-based model in R</a:t>
                      </a:r>
                    </a:p>
                  </a:txBody>
                  <a:tcPr marL="65725" marR="65725" marT="30334" marB="3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2749945"/>
                  </a:ext>
                </a:extLst>
              </a:tr>
              <a:tr h="415778">
                <a:tc>
                  <a:txBody>
                    <a:bodyPr/>
                    <a:lstStyle/>
                    <a:p>
                      <a:pPr algn="l"/>
                      <a:r>
                        <a:rPr lang="en-NL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14:30</a:t>
                      </a:r>
                    </a:p>
                  </a:txBody>
                  <a:tcPr marL="65725" marR="65725" marT="30334" marB="3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Break</a:t>
                      </a:r>
                    </a:p>
                  </a:txBody>
                  <a:tcPr marL="65725" marR="65725" marT="30334" marB="3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86103"/>
                  </a:ext>
                </a:extLst>
              </a:tr>
              <a:tr h="415778">
                <a:tc>
                  <a:txBody>
                    <a:bodyPr/>
                    <a:lstStyle/>
                    <a:p>
                      <a:pPr algn="l"/>
                      <a:r>
                        <a:rPr lang="en-NL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14:45</a:t>
                      </a:r>
                    </a:p>
                  </a:txBody>
                  <a:tcPr marL="65725" marR="65725" marT="30334" marB="3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Lecture: supercomputing with R</a:t>
                      </a:r>
                    </a:p>
                  </a:txBody>
                  <a:tcPr marL="65725" marR="65725" marT="30334" marB="3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063684"/>
                  </a:ext>
                </a:extLst>
              </a:tr>
              <a:tr h="415778">
                <a:tc>
                  <a:txBody>
                    <a:bodyPr/>
                    <a:lstStyle/>
                    <a:p>
                      <a:pPr algn="l"/>
                      <a:r>
                        <a:rPr lang="en-NL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15:30</a:t>
                      </a:r>
                    </a:p>
                  </a:txBody>
                  <a:tcPr marL="65725" marR="65725" marT="30334" marB="3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Hands-on: submitting an R array job</a:t>
                      </a:r>
                    </a:p>
                  </a:txBody>
                  <a:tcPr marL="65725" marR="65725" marT="30334" marB="3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5990918"/>
                  </a:ext>
                </a:extLst>
              </a:tr>
              <a:tr h="415778">
                <a:tc>
                  <a:txBody>
                    <a:bodyPr/>
                    <a:lstStyle/>
                    <a:p>
                      <a:pPr algn="l"/>
                      <a:r>
                        <a:rPr lang="en-NL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16:00</a:t>
                      </a:r>
                    </a:p>
                  </a:txBody>
                  <a:tcPr marL="65725" marR="65725" marT="30334" marB="3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Break</a:t>
                      </a:r>
                    </a:p>
                  </a:txBody>
                  <a:tcPr marL="65725" marR="65725" marT="30334" marB="3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5583628"/>
                  </a:ext>
                </a:extLst>
              </a:tr>
              <a:tr h="415778">
                <a:tc>
                  <a:txBody>
                    <a:bodyPr/>
                    <a:lstStyle/>
                    <a:p>
                      <a:pPr algn="l"/>
                      <a:r>
                        <a:rPr lang="en-NL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16:15</a:t>
                      </a:r>
                    </a:p>
                  </a:txBody>
                  <a:tcPr marL="65725" marR="65725" marT="30334" marB="3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Lecture: combining &amp; </a:t>
                      </a:r>
                      <a:r>
                        <a:rPr lang="en-US" sz="1900" dirty="0" err="1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analysing</a:t>
                      </a:r>
                      <a:r>
                        <a:rPr lang="en-US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 the results</a:t>
                      </a:r>
                    </a:p>
                  </a:txBody>
                  <a:tcPr marL="65725" marR="65725" marT="30334" marB="3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098126"/>
                  </a:ext>
                </a:extLst>
              </a:tr>
              <a:tr h="415778">
                <a:tc>
                  <a:txBody>
                    <a:bodyPr/>
                    <a:lstStyle/>
                    <a:p>
                      <a:pPr algn="l"/>
                      <a:r>
                        <a:rPr lang="en-NL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16:30</a:t>
                      </a:r>
                    </a:p>
                  </a:txBody>
                  <a:tcPr marL="65725" marR="65725" marT="30334" marB="3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Conclusion &amp; Q&amp;A</a:t>
                      </a:r>
                    </a:p>
                  </a:txBody>
                  <a:tcPr marL="65725" marR="65725" marT="30334" marB="3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659814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9682DEC4-5326-EFD6-352D-98620EDDD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69" y="0"/>
            <a:ext cx="5529894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7BA78DD-7A8F-3158-1202-898B0681FE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755197"/>
            <a:ext cx="4007338" cy="1325559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Hands-on 1</a:t>
            </a:r>
            <a:endParaRPr lang="en-GB" sz="54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EBDB7FB-FA8C-03B5-A768-826BB2BEABD4}"/>
              </a:ext>
            </a:extLst>
          </p:cNvPr>
          <p:cNvSpPr txBox="1">
            <a:spLocks/>
          </p:cNvSpPr>
          <p:nvPr/>
        </p:nvSpPr>
        <p:spPr>
          <a:xfrm>
            <a:off x="838200" y="2766220"/>
            <a:ext cx="4007338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Hands-on 2</a:t>
            </a:r>
            <a:endParaRPr lang="en-GB" sz="54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ACACBC9-5611-5AB6-F501-4ADC8D900CF2}"/>
              </a:ext>
            </a:extLst>
          </p:cNvPr>
          <p:cNvSpPr txBox="1">
            <a:spLocks/>
          </p:cNvSpPr>
          <p:nvPr/>
        </p:nvSpPr>
        <p:spPr>
          <a:xfrm>
            <a:off x="838200" y="4776817"/>
            <a:ext cx="4007338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Lecture 3</a:t>
            </a: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3371080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9C482D63-1ECD-B284-0875-777E897630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0" t="9459" b="6438"/>
          <a:stretch/>
        </p:blipFill>
        <p:spPr>
          <a:xfrm>
            <a:off x="3149058" y="0"/>
            <a:ext cx="58938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205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2838</Words>
  <Application>Microsoft Office PowerPoint</Application>
  <PresentationFormat>Widescreen</PresentationFormat>
  <Paragraphs>241</Paragraphs>
  <Slides>57</Slides>
  <Notes>15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Calibri</vt:lpstr>
      <vt:lpstr>Fira Sans</vt:lpstr>
      <vt:lpstr>Calibri Light</vt:lpstr>
      <vt:lpstr>Arial</vt:lpstr>
      <vt:lpstr>Fira Code</vt:lpstr>
      <vt:lpstr>Office Theme</vt:lpstr>
      <vt:lpstr>PowerPoint Presentation</vt:lpstr>
      <vt:lpstr>About me</vt:lpstr>
      <vt:lpstr>PowerPoint Presentation</vt:lpstr>
      <vt:lpstr>About me</vt:lpstr>
      <vt:lpstr>About you</vt:lpstr>
      <vt:lpstr>This afternoon</vt:lpstr>
      <vt:lpstr>This afternoon</vt:lpstr>
      <vt:lpstr>Hands-on 1</vt:lpstr>
      <vt:lpstr>PowerPoint Presentation</vt:lpstr>
      <vt:lpstr>Computational limits in  social science</vt:lpstr>
      <vt:lpstr>Experimental research in soc. sci.</vt:lpstr>
      <vt:lpstr>Observational research in soc. sci.</vt:lpstr>
      <vt:lpstr>Computational research in soc. sci.?</vt:lpstr>
      <vt:lpstr>Psych trend: theory construction</vt:lpstr>
      <vt:lpstr>PowerPoint Presentation</vt:lpstr>
      <vt:lpstr>With more parameter settings?</vt:lpstr>
      <vt:lpstr>Agent-based models</vt:lpstr>
      <vt:lpstr>Agent-based models</vt:lpstr>
      <vt:lpstr>Agent-based models</vt:lpstr>
      <vt:lpstr>Agent-based models</vt:lpstr>
      <vt:lpstr>Interim conclusion</vt:lpstr>
      <vt:lpstr>PowerPoint Presentation</vt:lpstr>
      <vt:lpstr>Schelling’s model of segregation</vt:lpstr>
      <vt:lpstr>Schelling segregation model</vt:lpstr>
      <vt:lpstr>Schelling segregation model</vt:lpstr>
      <vt:lpstr>Schelling segregation model</vt:lpstr>
      <vt:lpstr>Schelling segregation model</vt:lpstr>
      <vt:lpstr>Schelling segregation model</vt:lpstr>
      <vt:lpstr>Schelling segregation model</vt:lpstr>
      <vt:lpstr>Schelling segregation model</vt:lpstr>
      <vt:lpstr>Schelling segregation model</vt:lpstr>
      <vt:lpstr>Schelling segregation model</vt:lpstr>
      <vt:lpstr>Schelling segregation model</vt:lpstr>
      <vt:lpstr>Schelling segregation model</vt:lpstr>
      <vt:lpstr>Schelling segregation model</vt:lpstr>
      <vt:lpstr>PowerPoint Presentation</vt:lpstr>
      <vt:lpstr>This will take a long time</vt:lpstr>
      <vt:lpstr>Speeding up the ABM</vt:lpstr>
      <vt:lpstr>Two options</vt:lpstr>
      <vt:lpstr>Two options</vt:lpstr>
      <vt:lpstr>PowerPoint Presentation</vt:lpstr>
      <vt:lpstr>Speeding up slow code</vt:lpstr>
      <vt:lpstr>Speeding up slow code</vt:lpstr>
      <vt:lpstr>PowerPoint Presentation</vt:lpstr>
      <vt:lpstr>PowerPoint Presentation</vt:lpstr>
      <vt:lpstr>PowerPoint Presentation</vt:lpstr>
      <vt:lpstr>Parallel programming</vt:lpstr>
      <vt:lpstr>Parallel programming</vt:lpstr>
      <vt:lpstr>PowerPoint Presentation</vt:lpstr>
      <vt:lpstr>PowerPoint Presentation</vt:lpstr>
      <vt:lpstr>Interim conclusion</vt:lpstr>
      <vt:lpstr>Hands-on session 1</vt:lpstr>
      <vt:lpstr>Questions?</vt:lpstr>
      <vt:lpstr>Default light slide</vt:lpstr>
      <vt:lpstr>Default dark slide</vt:lpstr>
      <vt:lpstr>Is this an impact slide?</vt:lpstr>
      <vt:lpstr>Here is an impactful slide with a sentence on it.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Kesteren, E. van (Erik-Jan)</dc:creator>
  <cp:lastModifiedBy>Kesteren, E. van (Erik-Jan)</cp:lastModifiedBy>
  <cp:revision>61</cp:revision>
  <dcterms:created xsi:type="dcterms:W3CDTF">2020-09-17T14:27:00Z</dcterms:created>
  <dcterms:modified xsi:type="dcterms:W3CDTF">2022-05-24T08:21:49Z</dcterms:modified>
</cp:coreProperties>
</file>